
<file path=[Content_Types].xml><?xml version="1.0" encoding="utf-8"?>
<Types xmlns="http://schemas.openxmlformats.org/package/2006/content-types">
  <Default Extension="xml" ContentType="application/xml"/>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34"/>
  </p:notesMasterIdLst>
  <p:sldIdLst>
    <p:sldId id="358" r:id="rId2"/>
    <p:sldId id="547" r:id="rId3"/>
    <p:sldId id="678" r:id="rId4"/>
    <p:sldId id="730" r:id="rId5"/>
    <p:sldId id="731" r:id="rId6"/>
    <p:sldId id="732" r:id="rId7"/>
    <p:sldId id="733" r:id="rId8"/>
    <p:sldId id="734" r:id="rId9"/>
    <p:sldId id="735" r:id="rId10"/>
    <p:sldId id="736" r:id="rId11"/>
    <p:sldId id="737" r:id="rId12"/>
    <p:sldId id="741" r:id="rId13"/>
    <p:sldId id="738" r:id="rId14"/>
    <p:sldId id="739" r:id="rId15"/>
    <p:sldId id="740" r:id="rId16"/>
    <p:sldId id="742" r:id="rId17"/>
    <p:sldId id="744" r:id="rId18"/>
    <p:sldId id="743" r:id="rId19"/>
    <p:sldId id="745" r:id="rId20"/>
    <p:sldId id="746" r:id="rId21"/>
    <p:sldId id="747" r:id="rId22"/>
    <p:sldId id="748" r:id="rId23"/>
    <p:sldId id="749" r:id="rId24"/>
    <p:sldId id="750" r:id="rId25"/>
    <p:sldId id="751" r:id="rId26"/>
    <p:sldId id="752" r:id="rId27"/>
    <p:sldId id="753" r:id="rId28"/>
    <p:sldId id="754" r:id="rId29"/>
    <p:sldId id="755" r:id="rId30"/>
    <p:sldId id="756" r:id="rId31"/>
    <p:sldId id="757" r:id="rId32"/>
    <p:sldId id="729" r:id="rId33"/>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87"/>
    <p:restoredTop sz="85685"/>
  </p:normalViewPr>
  <p:slideViewPr>
    <p:cSldViewPr snapToGrid="0" snapToObjects="1">
      <p:cViewPr varScale="1">
        <p:scale>
          <a:sx n="71" d="100"/>
          <a:sy n="71" d="100"/>
        </p:scale>
        <p:origin x="800" y="168"/>
      </p:cViewPr>
      <p:guideLst/>
    </p:cSldViewPr>
  </p:slideViewPr>
  <p:notesTextViewPr>
    <p:cViewPr>
      <p:scale>
        <a:sx n="1" d="1"/>
        <a:sy n="1" d="1"/>
      </p:scale>
      <p:origin x="0" y="0"/>
    </p:cViewPr>
  </p:notesTextViewPr>
  <p:notesViewPr>
    <p:cSldViewPr snapToGrid="0" snapToObjects="1">
      <p:cViewPr varScale="1">
        <p:scale>
          <a:sx n="49" d="100"/>
          <a:sy n="49" d="100"/>
        </p:scale>
        <p:origin x="2152" y="192"/>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png>
</file>

<file path=ppt/media/image10.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11/26/19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a:t>
            </a:fld>
            <a:endParaRPr lang="en-US"/>
          </a:p>
        </p:txBody>
      </p:sp>
    </p:spTree>
    <p:extLst>
      <p:ext uri="{BB962C8B-B14F-4D97-AF65-F5344CB8AC3E}">
        <p14:creationId xmlns:p14="http://schemas.microsoft.com/office/powerpoint/2010/main" val="743203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a:t>
            </a:fld>
            <a:endParaRPr lang="en-US"/>
          </a:p>
        </p:txBody>
      </p:sp>
    </p:spTree>
    <p:extLst>
      <p:ext uri="{BB962C8B-B14F-4D97-AF65-F5344CB8AC3E}">
        <p14:creationId xmlns:p14="http://schemas.microsoft.com/office/powerpoint/2010/main" val="6930819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26/11/19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26/11/19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26/11/19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26/11/19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26/11/19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26/11/19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26/11/19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26/11/19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26/11/19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26/11/19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26/11/19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26/11/19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hyperlink" Target="https://en.wikipedia.org/wiki/Browser_war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baselinemag.com/c/a/Projects-Processes/The-Ugly-History-of-Tool-Development-at-the-FAA"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en.wikipedia.org/wiki/Usage_share_of_desktop_operating_systems)" TargetMode="Externa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gif"/></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tomandmaria.com/Tom/Writing/SoftwareIn60s.pdf"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txBox="1">
            <a:spLocks/>
          </p:cNvSpPr>
          <p:nvPr/>
        </p:nvSpPr>
        <p:spPr>
          <a:xfrm>
            <a:off x="385011" y="2021305"/>
            <a:ext cx="11357810" cy="1060018"/>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s-ES" sz="5800" dirty="0" smtClean="0"/>
              <a:t>Aplicaciones en Ambientes Libres</a:t>
            </a:r>
            <a:endParaRPr lang="en-US" sz="7100" dirty="0"/>
          </a:p>
        </p:txBody>
      </p:sp>
      <p:sp>
        <p:nvSpPr>
          <p:cNvPr id="4" name="Subtítulo 2"/>
          <p:cNvSpPr txBox="1">
            <a:spLocks/>
          </p:cNvSpPr>
          <p:nvPr/>
        </p:nvSpPr>
        <p:spPr>
          <a:xfrm>
            <a:off x="956518" y="4899609"/>
            <a:ext cx="10058400" cy="93520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400" dirty="0" smtClean="0">
                <a:solidFill>
                  <a:schemeClr val="tx1"/>
                </a:solidFill>
              </a:rPr>
              <a:t>Escuela </a:t>
            </a:r>
            <a:r>
              <a:rPr lang="es-ES" sz="2400" smtClean="0">
                <a:solidFill>
                  <a:schemeClr val="tx1"/>
                </a:solidFill>
              </a:rPr>
              <a:t>Politécnica Nacional</a:t>
            </a:r>
            <a:endParaRPr lang="es-ES" sz="2400" dirty="0" smtClean="0">
              <a:solidFill>
                <a:schemeClr val="tx1"/>
              </a:solidFill>
            </a:endParaRPr>
          </a:p>
        </p:txBody>
      </p:sp>
      <p:sp>
        <p:nvSpPr>
          <p:cNvPr id="6" name="Subtítulo 2"/>
          <p:cNvSpPr txBox="1">
            <a:spLocks/>
          </p:cNvSpPr>
          <p:nvPr/>
        </p:nvSpPr>
        <p:spPr>
          <a:xfrm>
            <a:off x="956518" y="3761015"/>
            <a:ext cx="10058400" cy="45890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2800" b="1" dirty="0" smtClean="0">
                <a:solidFill>
                  <a:schemeClr val="tx1"/>
                </a:solidFill>
              </a:rPr>
              <a:t>Lorena </a:t>
            </a:r>
            <a:r>
              <a:rPr lang="en-US" sz="2800" b="1" dirty="0" err="1" smtClean="0">
                <a:solidFill>
                  <a:schemeClr val="tx1"/>
                </a:solidFill>
              </a:rPr>
              <a:t>recalde</a:t>
            </a:r>
            <a:r>
              <a:rPr lang="en-US" sz="2800" b="1" dirty="0" smtClean="0">
                <a:solidFill>
                  <a:schemeClr val="tx1"/>
                </a:solidFill>
              </a:rPr>
              <a:t> </a:t>
            </a:r>
            <a:r>
              <a:rPr lang="en-US" sz="2800" b="1" cap="none" dirty="0" smtClean="0">
                <a:solidFill>
                  <a:schemeClr val="tx1"/>
                </a:solidFill>
              </a:rPr>
              <a:t>Ph.D.</a:t>
            </a:r>
            <a:endParaRPr lang="en-US" sz="2800" b="1" dirty="0">
              <a:solidFill>
                <a:schemeClr val="tx1"/>
              </a:solidFill>
            </a:endParaRPr>
          </a:p>
        </p:txBody>
      </p:sp>
      <p:sp>
        <p:nvSpPr>
          <p:cNvPr id="7" name="Subtítulo 2"/>
          <p:cNvSpPr txBox="1">
            <a:spLocks/>
          </p:cNvSpPr>
          <p:nvPr/>
        </p:nvSpPr>
        <p:spPr>
          <a:xfrm>
            <a:off x="956518" y="5834811"/>
            <a:ext cx="2734333" cy="4718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solidFill>
                  <a:schemeClr val="tx1"/>
                </a:solidFill>
              </a:rPr>
              <a:t>2019-B</a:t>
            </a:r>
            <a:endParaRPr lang="en-US" dirty="0">
              <a:solidFill>
                <a:schemeClr val="tx1"/>
              </a:solidFill>
            </a:endParaRPr>
          </a:p>
        </p:txBody>
      </p:sp>
    </p:spTree>
    <p:extLst>
      <p:ext uri="{BB962C8B-B14F-4D97-AF65-F5344CB8AC3E}">
        <p14:creationId xmlns:p14="http://schemas.microsoft.com/office/powerpoint/2010/main" val="741299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a:t>
            </a:r>
            <a:r>
              <a:rPr lang="es-ES" sz="4000" dirty="0" smtClean="0"/>
              <a:t>software</a:t>
            </a:r>
            <a:endParaRPr lang="es-ES_tradnl" sz="3800" dirty="0"/>
          </a:p>
        </p:txBody>
      </p:sp>
      <p:sp>
        <p:nvSpPr>
          <p:cNvPr id="3" name="Marcador de contenido 2"/>
          <p:cNvSpPr>
            <a:spLocks noGrp="1"/>
          </p:cNvSpPr>
          <p:nvPr>
            <p:ph idx="1"/>
          </p:nvPr>
        </p:nvSpPr>
        <p:spPr>
          <a:xfrm>
            <a:off x="1097281" y="2117559"/>
            <a:ext cx="7239896" cy="3753852"/>
          </a:xfrm>
        </p:spPr>
        <p:txBody>
          <a:bodyPr>
            <a:noAutofit/>
          </a:bodyPr>
          <a:lstStyle/>
          <a:p>
            <a:r>
              <a:rPr lang="es-ES" sz="2800" dirty="0"/>
              <a:t>El comportamiento monopolístico ha sido una actividad frecuente de algunos desarrolladores de software, en su apetito por obtener el control de mercados de software completos al eliminar la </a:t>
            </a:r>
            <a:r>
              <a:rPr lang="es-ES" sz="2800" dirty="0" smtClean="0"/>
              <a:t>competencia.</a:t>
            </a:r>
          </a:p>
          <a:p>
            <a:r>
              <a:rPr lang="es-ES" sz="2800" dirty="0" smtClean="0"/>
              <a:t>Por </a:t>
            </a:r>
            <a:r>
              <a:rPr lang="es-ES" sz="2800" dirty="0"/>
              <a:t>ejemplo, Microsoft, que controlaba más del 90% del mercado de computadoras de escritorio en 1998, comenzó a agrupar su navegador Internet Explorer con su sistema operativo Windows. </a:t>
            </a:r>
            <a:endParaRPr lang="es-ES" sz="28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a:t>
            </a:fld>
            <a:endParaRPr lang="en-US" sz="1600"/>
          </a:p>
        </p:txBody>
      </p:sp>
    </p:spTree>
    <p:extLst>
      <p:ext uri="{BB962C8B-B14F-4D97-AF65-F5344CB8AC3E}">
        <p14:creationId xmlns:p14="http://schemas.microsoft.com/office/powerpoint/2010/main" val="3164417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a:t>
            </a:r>
            <a:r>
              <a:rPr lang="es-ES" sz="4000" dirty="0" smtClean="0"/>
              <a:t>software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700" dirty="0"/>
              <a:t>Netscape y otros desarrolladores de navegadores se quejaron de que esta práctica era monopólica. El gobierno de los Estados Unidos abrió una investigación antimonopolio, lo que condujo a una acusación y un fallo contra Microsoft. </a:t>
            </a:r>
            <a:endParaRPr lang="es-ES" sz="2700" dirty="0" smtClean="0"/>
          </a:p>
          <a:p>
            <a:r>
              <a:rPr lang="es-ES" sz="2700" dirty="0" smtClean="0"/>
              <a:t>Finalmente</a:t>
            </a:r>
            <a:r>
              <a:rPr lang="es-ES" sz="2700" dirty="0"/>
              <a:t>, el fallo fue revocado en apelación, pero las conclusiones del hecho de que Microsoft había tenido prácticas monopólicas se permitieron y condujeron a un eventual acuerdo. </a:t>
            </a:r>
            <a:endParaRPr lang="es-ES" sz="2700" dirty="0" smtClean="0"/>
          </a:p>
          <a:p>
            <a:r>
              <a:rPr lang="es-ES" sz="2700" dirty="0" smtClean="0"/>
              <a:t>Sin </a:t>
            </a:r>
            <a:r>
              <a:rPr lang="es-ES" sz="2700" dirty="0"/>
              <a:t>embargo, el efecto neto de esta acción fue </a:t>
            </a:r>
            <a:r>
              <a:rPr lang="es-ES" sz="2700" dirty="0" smtClean="0"/>
              <a:t>que Microsoft </a:t>
            </a:r>
            <a:r>
              <a:rPr lang="es-ES" sz="2700" dirty="0"/>
              <a:t>se había apoderado efectivamente del mercado de navegadores de Netscape y capturó más del 90% de ese mercado en su apogeo en 2001</a:t>
            </a:r>
            <a:r>
              <a:rPr lang="es-ES" sz="27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a:t>
            </a:fld>
            <a:endParaRPr lang="en-US" sz="1600"/>
          </a:p>
        </p:txBody>
      </p:sp>
    </p:spTree>
    <p:extLst>
      <p:ext uri="{BB962C8B-B14F-4D97-AF65-F5344CB8AC3E}">
        <p14:creationId xmlns:p14="http://schemas.microsoft.com/office/powerpoint/2010/main" val="6831988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a:t>
            </a:r>
            <a:r>
              <a:rPr lang="es-ES" sz="4000" dirty="0" smtClean="0"/>
              <a:t/>
            </a:r>
            <a:br>
              <a:rPr lang="es-ES" sz="4000" dirty="0" smtClean="0"/>
            </a:br>
            <a:r>
              <a:rPr lang="es-ES" sz="4000" dirty="0" smtClean="0"/>
              <a:t>software</a:t>
            </a:r>
            <a:endParaRPr lang="es-ES_tradnl" sz="3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a:t>
            </a:fld>
            <a:endParaRPr lang="en-US" sz="1600"/>
          </a:p>
        </p:txBody>
      </p:sp>
      <p:pic>
        <p:nvPicPr>
          <p:cNvPr id="7" name="Imagen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46494" y="286603"/>
            <a:ext cx="7243482" cy="5432612"/>
          </a:xfrm>
          <a:prstGeom prst="rect">
            <a:avLst/>
          </a:prstGeom>
        </p:spPr>
      </p:pic>
      <p:sp>
        <p:nvSpPr>
          <p:cNvPr id="8" name="CuadroTexto 7"/>
          <p:cNvSpPr txBox="1"/>
          <p:nvPr/>
        </p:nvSpPr>
        <p:spPr>
          <a:xfrm>
            <a:off x="358590" y="5852862"/>
            <a:ext cx="4809715" cy="400110"/>
          </a:xfrm>
          <a:prstGeom prst="rect">
            <a:avLst/>
          </a:prstGeom>
          <a:noFill/>
        </p:spPr>
        <p:txBody>
          <a:bodyPr wrap="none" rtlCol="0">
            <a:spAutoFit/>
          </a:bodyPr>
          <a:lstStyle/>
          <a:p>
            <a:r>
              <a:rPr lang="es-ES_tradnl" sz="2000" dirty="0">
                <a:solidFill>
                  <a:schemeClr val="bg1"/>
                </a:solidFill>
                <a:hlinkClick r:id="rId3"/>
              </a:rPr>
              <a:t>https://en.wikipedia.org/wiki/Browser_wars</a:t>
            </a:r>
            <a:endParaRPr lang="en-US" sz="2000" dirty="0">
              <a:solidFill>
                <a:schemeClr val="bg1"/>
              </a:solidFill>
            </a:endParaRPr>
          </a:p>
        </p:txBody>
      </p:sp>
    </p:spTree>
    <p:extLst>
      <p:ext uri="{BB962C8B-B14F-4D97-AF65-F5344CB8AC3E}">
        <p14:creationId xmlns:p14="http://schemas.microsoft.com/office/powerpoint/2010/main" val="6871872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software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800" i="1" dirty="0" smtClean="0"/>
              <a:t>- Software </a:t>
            </a:r>
            <a:r>
              <a:rPr lang="es-ES" sz="2800" i="1" dirty="0"/>
              <a:t>comercializado en masa versus software personalizado</a:t>
            </a:r>
            <a:endParaRPr lang="es-ES" sz="2800" i="1" dirty="0" smtClean="0"/>
          </a:p>
          <a:p>
            <a:r>
              <a:rPr lang="es-ES" sz="2800" dirty="0" smtClean="0"/>
              <a:t>La </a:t>
            </a:r>
            <a:r>
              <a:rPr lang="es-ES" sz="2800" dirty="0"/>
              <a:t>mayoría del software comercial se desarrolla para el mercado masivo, utilizando una estrategia única para todos. Con esta estrategia, el precio de una copia individual puede mantenerse pequeño, mientras que el grado en que el software coincide con las necesidades reales del cliente varía</a:t>
            </a:r>
            <a:r>
              <a:rPr lang="es-ES" sz="2800" dirty="0" smtClean="0"/>
              <a:t>.</a:t>
            </a:r>
          </a:p>
          <a:p>
            <a:r>
              <a:rPr lang="es-ES" sz="2800" dirty="0" smtClean="0"/>
              <a:t>A </a:t>
            </a:r>
            <a:r>
              <a:rPr lang="es-ES" sz="2800" dirty="0"/>
              <a:t>menudo, el software comercializado en masa contiene muchas más características de las que un individuo necesita o desea, y la calidad de dicho software es mínimamente satisfactoria en relación con su precio</a:t>
            </a:r>
            <a:r>
              <a:rPr lang="es-ES" sz="28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a:t>
            </a:fld>
            <a:endParaRPr lang="en-US" sz="1600"/>
          </a:p>
        </p:txBody>
      </p:sp>
    </p:spTree>
    <p:extLst>
      <p:ext uri="{BB962C8B-B14F-4D97-AF65-F5344CB8AC3E}">
        <p14:creationId xmlns:p14="http://schemas.microsoft.com/office/powerpoint/2010/main" val="1400479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software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800" dirty="0"/>
              <a:t>El software personalizado se adapta a las necesidades de un cliente en particular, generalmente un cliente grande con necesidades muy especializadas. </a:t>
            </a:r>
            <a:endParaRPr lang="es-ES" sz="2800" dirty="0" smtClean="0"/>
          </a:p>
          <a:p>
            <a:r>
              <a:rPr lang="es-ES" sz="2800" dirty="0" smtClean="0"/>
              <a:t>Este </a:t>
            </a:r>
            <a:r>
              <a:rPr lang="es-ES" sz="2800" dirty="0"/>
              <a:t>software suele ser más costoso de desarrollar, por lo que el cliente debe justificar su desarrollo o buscar alternativas menos costosas. </a:t>
            </a:r>
            <a:endParaRPr lang="es-ES" sz="2800" dirty="0" smtClean="0"/>
          </a:p>
          <a:p>
            <a:r>
              <a:rPr lang="es-ES" sz="2800" dirty="0" smtClean="0"/>
              <a:t>Los </a:t>
            </a:r>
            <a:r>
              <a:rPr lang="es-ES" sz="2800" dirty="0"/>
              <a:t>ejemplos de software personalizado incluyen el </a:t>
            </a:r>
            <a:r>
              <a:rPr lang="es-ES" sz="2800" dirty="0" smtClean="0"/>
              <a:t>Sistema </a:t>
            </a:r>
            <a:r>
              <a:rPr lang="es-ES" sz="2800" dirty="0"/>
              <a:t>Federal de Control de Tráfico Aéreo o la operación del sistema de cajero automático de un banco en particular. </a:t>
            </a:r>
            <a:endParaRPr lang="es-ES" sz="28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14</a:t>
            </a:fld>
            <a:endParaRPr lang="en-US" sz="1600"/>
          </a:p>
        </p:txBody>
      </p:sp>
    </p:spTree>
    <p:extLst>
      <p:ext uri="{BB962C8B-B14F-4D97-AF65-F5344CB8AC3E}">
        <p14:creationId xmlns:p14="http://schemas.microsoft.com/office/powerpoint/2010/main" val="69207838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software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800" i="1" dirty="0" smtClean="0"/>
              <a:t>- Software </a:t>
            </a:r>
            <a:r>
              <a:rPr lang="es-ES" sz="2800" i="1" dirty="0"/>
              <a:t>propietario vs software de código </a:t>
            </a:r>
            <a:r>
              <a:rPr lang="es-ES" sz="2800" i="1" dirty="0" smtClean="0"/>
              <a:t>abierto</a:t>
            </a:r>
          </a:p>
          <a:p>
            <a:r>
              <a:rPr lang="es-ES" sz="2800" dirty="0" smtClean="0"/>
              <a:t>El </a:t>
            </a:r>
            <a:r>
              <a:rPr lang="es-ES" sz="2800" dirty="0"/>
              <a:t>software propietario es aquel que tiene licencia y se distribuye como un programa ejecutable binario a clientes individuales y corporativos. </a:t>
            </a:r>
            <a:endParaRPr lang="es-ES" sz="2800" dirty="0" smtClean="0"/>
          </a:p>
          <a:p>
            <a:r>
              <a:rPr lang="es-ES" sz="2800" dirty="0" smtClean="0"/>
              <a:t>El </a:t>
            </a:r>
            <a:r>
              <a:rPr lang="es-ES" sz="2800" dirty="0"/>
              <a:t>código fuente es propiedad privada del desarrollador. </a:t>
            </a:r>
            <a:endParaRPr lang="es-ES" sz="2800" dirty="0" smtClean="0"/>
          </a:p>
          <a:p>
            <a:r>
              <a:rPr lang="es-ES" sz="2800" dirty="0" smtClean="0"/>
              <a:t>Una </a:t>
            </a:r>
            <a:r>
              <a:rPr lang="es-ES" sz="2800" dirty="0"/>
              <a:t>licencia de software patentada generalmente evita que el usuario instale el software en más de una computadora. También evita que el usuario copie el software, lo modifique o lo comparta con asociados y amigos. </a:t>
            </a:r>
            <a:endParaRPr lang="es-ES" sz="28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15</a:t>
            </a:fld>
            <a:endParaRPr lang="en-US" sz="1600"/>
          </a:p>
        </p:txBody>
      </p:sp>
    </p:spTree>
    <p:extLst>
      <p:ext uri="{BB962C8B-B14F-4D97-AF65-F5344CB8AC3E}">
        <p14:creationId xmlns:p14="http://schemas.microsoft.com/office/powerpoint/2010/main" val="4596467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software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800" dirty="0"/>
              <a:t>El software libre y de código abierto (FOSS) es el que tiene licencia y se distribuye junto con su código fuente subyacente. </a:t>
            </a:r>
            <a:endParaRPr lang="es-ES" sz="2800" dirty="0" smtClean="0"/>
          </a:p>
          <a:p>
            <a:r>
              <a:rPr lang="es-ES" sz="2800" dirty="0" smtClean="0"/>
              <a:t>Lo </a:t>
            </a:r>
            <a:r>
              <a:rPr lang="es-ES" sz="2800" dirty="0"/>
              <a:t>que es más significativo, </a:t>
            </a:r>
            <a:r>
              <a:rPr lang="es-ES" sz="2800" dirty="0" smtClean="0"/>
              <a:t>libre significa </a:t>
            </a:r>
            <a:r>
              <a:rPr lang="es-ES" sz="2800" dirty="0"/>
              <a:t>que los clientes son libres de usar el software en cualquier computadora, modificar el software y compartir el software con asociados y amigos. Debido a esta libertad, FOSS es accesible en mercados donde el software propietario no tiene interés y tiene poca influencia en organizaciones sin fines de lucro, países en desarrollo e individuos que no están dispuestos o no pueden pagar el costo (a veces elevado) del software propietario</a:t>
            </a:r>
            <a:r>
              <a:rPr lang="es-ES" sz="28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16</a:t>
            </a:fld>
            <a:endParaRPr lang="en-US" sz="1600"/>
          </a:p>
        </p:txBody>
      </p:sp>
    </p:spTree>
    <p:extLst>
      <p:ext uri="{BB962C8B-B14F-4D97-AF65-F5344CB8AC3E}">
        <p14:creationId xmlns:p14="http://schemas.microsoft.com/office/powerpoint/2010/main" val="9013536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software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650" dirty="0"/>
              <a:t>Desde la década de 1970 hasta mediados de la década de 1980, casi todo el desarrollo de software de aplicaciones fue de propiedad </a:t>
            </a:r>
            <a:r>
              <a:rPr lang="es-ES" sz="2650" dirty="0" smtClean="0"/>
              <a:t>exclusiva.</a:t>
            </a:r>
          </a:p>
          <a:p>
            <a:r>
              <a:rPr lang="es-ES" sz="2650" dirty="0" smtClean="0"/>
              <a:t>El </a:t>
            </a:r>
            <a:r>
              <a:rPr lang="es-ES" sz="2650" i="1" dirty="0"/>
              <a:t>software propietario </a:t>
            </a:r>
            <a:r>
              <a:rPr lang="es-ES" sz="2650" dirty="0"/>
              <a:t>generalmente es desarrollado y mantenido por un personal interno de programación de una gran organización o por un proveedor de software dirigido a un mercado masivo específico</a:t>
            </a:r>
            <a:r>
              <a:rPr lang="es-ES" sz="2650" dirty="0" smtClean="0"/>
              <a:t>. </a:t>
            </a:r>
          </a:p>
          <a:p>
            <a:r>
              <a:rPr lang="es-ES" sz="2650" dirty="0" smtClean="0"/>
              <a:t>Por </a:t>
            </a:r>
            <a:r>
              <a:rPr lang="es-ES" sz="2650" dirty="0"/>
              <a:t>ejemplo, Microsoft Word se desarrolló para satisfacer las necesidades del mercado de procesamiento de textos, y el paquete </a:t>
            </a:r>
            <a:r>
              <a:rPr lang="es-ES" sz="2650" dirty="0" smtClean="0"/>
              <a:t>Office 2007 (Word</a:t>
            </a:r>
            <a:r>
              <a:rPr lang="es-ES" sz="2650" dirty="0"/>
              <a:t>, Excel y PowerPoint) </a:t>
            </a:r>
            <a:r>
              <a:rPr lang="es-ES" sz="2650" dirty="0" smtClean="0"/>
              <a:t>se vendió </a:t>
            </a:r>
            <a:r>
              <a:rPr lang="es-ES" sz="2650" dirty="0"/>
              <a:t>por alrededor de </a:t>
            </a:r>
            <a:r>
              <a:rPr lang="es-ES" sz="2650" dirty="0" smtClean="0"/>
              <a:t>$400 </a:t>
            </a:r>
            <a:r>
              <a:rPr lang="es-ES" sz="2650" dirty="0"/>
              <a:t>por copia (los estudiantes </a:t>
            </a:r>
            <a:r>
              <a:rPr lang="es-ES" sz="2650" dirty="0" smtClean="0"/>
              <a:t>podían </a:t>
            </a:r>
            <a:r>
              <a:rPr lang="es-ES" sz="2650" dirty="0"/>
              <a:t>comprar </a:t>
            </a:r>
            <a:r>
              <a:rPr lang="es-ES" sz="2650" dirty="0" smtClean="0"/>
              <a:t>Office 2007 </a:t>
            </a:r>
            <a:r>
              <a:rPr lang="es-ES" sz="2650" dirty="0"/>
              <a:t>por $ 150) . </a:t>
            </a:r>
            <a:endParaRPr lang="es-ES" sz="265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17</a:t>
            </a:fld>
            <a:endParaRPr lang="en-US" sz="1600"/>
          </a:p>
        </p:txBody>
      </p:sp>
      <p:sp>
        <p:nvSpPr>
          <p:cNvPr id="4" name="CuadroTexto 3"/>
          <p:cNvSpPr txBox="1"/>
          <p:nvPr/>
        </p:nvSpPr>
        <p:spPr>
          <a:xfrm>
            <a:off x="1097280" y="6455578"/>
            <a:ext cx="9533059" cy="400110"/>
          </a:xfrm>
          <a:prstGeom prst="rect">
            <a:avLst/>
          </a:prstGeom>
          <a:noFill/>
        </p:spPr>
        <p:txBody>
          <a:bodyPr wrap="none" rtlCol="0">
            <a:spAutoFit/>
          </a:bodyPr>
          <a:lstStyle/>
          <a:p>
            <a:r>
              <a:rPr lang="en-US" sz="2000" dirty="0" err="1" smtClean="0">
                <a:solidFill>
                  <a:schemeClr val="bg1"/>
                </a:solidFill>
              </a:rPr>
              <a:t>Investigue</a:t>
            </a:r>
            <a:r>
              <a:rPr lang="en-US" sz="2000" dirty="0" smtClean="0">
                <a:solidFill>
                  <a:schemeClr val="bg1"/>
                </a:solidFill>
              </a:rPr>
              <a:t>: ¿cu</a:t>
            </a:r>
            <a:r>
              <a:rPr lang="es-ES" sz="2000" dirty="0" smtClean="0">
                <a:solidFill>
                  <a:schemeClr val="bg1"/>
                </a:solidFill>
              </a:rPr>
              <a:t>á</a:t>
            </a:r>
            <a:r>
              <a:rPr lang="en-US" sz="2000" dirty="0" smtClean="0">
                <a:solidFill>
                  <a:schemeClr val="bg1"/>
                </a:solidFill>
              </a:rPr>
              <a:t>les son los </a:t>
            </a:r>
            <a:r>
              <a:rPr lang="en-US" sz="2000" dirty="0" err="1" smtClean="0">
                <a:solidFill>
                  <a:schemeClr val="bg1"/>
                </a:solidFill>
              </a:rPr>
              <a:t>costos</a:t>
            </a:r>
            <a:r>
              <a:rPr lang="en-US" sz="2000" dirty="0" smtClean="0">
                <a:solidFill>
                  <a:schemeClr val="bg1"/>
                </a:solidFill>
              </a:rPr>
              <a:t> del </a:t>
            </a:r>
            <a:r>
              <a:rPr lang="en-US" sz="2000" dirty="0" err="1" smtClean="0">
                <a:solidFill>
                  <a:schemeClr val="bg1"/>
                </a:solidFill>
              </a:rPr>
              <a:t>paquete</a:t>
            </a:r>
            <a:r>
              <a:rPr lang="en-US" sz="2000" dirty="0" smtClean="0">
                <a:solidFill>
                  <a:schemeClr val="bg1"/>
                </a:solidFill>
              </a:rPr>
              <a:t> de Office </a:t>
            </a:r>
            <a:r>
              <a:rPr lang="en-US" sz="2000" dirty="0" err="1" smtClean="0">
                <a:solidFill>
                  <a:schemeClr val="bg1"/>
                </a:solidFill>
              </a:rPr>
              <a:t>que</a:t>
            </a:r>
            <a:r>
              <a:rPr lang="en-US" sz="2000" dirty="0" smtClean="0">
                <a:solidFill>
                  <a:schemeClr val="bg1"/>
                </a:solidFill>
              </a:rPr>
              <a:t> se </a:t>
            </a:r>
            <a:r>
              <a:rPr lang="en-US" sz="2000" dirty="0" err="1" smtClean="0">
                <a:solidFill>
                  <a:schemeClr val="bg1"/>
                </a:solidFill>
              </a:rPr>
              <a:t>comercializa</a:t>
            </a:r>
            <a:r>
              <a:rPr lang="en-US" sz="2000" dirty="0" smtClean="0">
                <a:solidFill>
                  <a:schemeClr val="bg1"/>
                </a:solidFill>
              </a:rPr>
              <a:t> </a:t>
            </a:r>
            <a:r>
              <a:rPr lang="en-US" sz="2000" dirty="0" err="1" smtClean="0">
                <a:solidFill>
                  <a:schemeClr val="bg1"/>
                </a:solidFill>
              </a:rPr>
              <a:t>actualmente</a:t>
            </a:r>
            <a:r>
              <a:rPr lang="en-US" sz="2000" dirty="0" smtClean="0">
                <a:solidFill>
                  <a:schemeClr val="bg1"/>
                </a:solidFill>
              </a:rPr>
              <a:t>?</a:t>
            </a:r>
            <a:endParaRPr lang="en-US" sz="2000" dirty="0">
              <a:solidFill>
                <a:schemeClr val="bg1"/>
              </a:solidFill>
            </a:endParaRPr>
          </a:p>
        </p:txBody>
      </p:sp>
    </p:spTree>
    <p:extLst>
      <p:ext uri="{BB962C8B-B14F-4D97-AF65-F5344CB8AC3E}">
        <p14:creationId xmlns:p14="http://schemas.microsoft.com/office/powerpoint/2010/main" val="2519311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software</a:t>
            </a:r>
            <a:endParaRPr lang="es-ES_tradnl" sz="3800" dirty="0"/>
          </a:p>
        </p:txBody>
      </p:sp>
      <p:sp>
        <p:nvSpPr>
          <p:cNvPr id="3" name="Marcador de contenido 2"/>
          <p:cNvSpPr>
            <a:spLocks noGrp="1"/>
          </p:cNvSpPr>
          <p:nvPr>
            <p:ph idx="1"/>
          </p:nvPr>
        </p:nvSpPr>
        <p:spPr>
          <a:xfrm>
            <a:off x="1097280" y="2117559"/>
            <a:ext cx="10380845" cy="3753852"/>
          </a:xfrm>
        </p:spPr>
        <p:txBody>
          <a:bodyPr>
            <a:noAutofit/>
          </a:bodyPr>
          <a:lstStyle/>
          <a:p>
            <a:r>
              <a:rPr lang="es-ES" sz="2800" dirty="0"/>
              <a:t>Office tiene licencia bajo los Términos de licencia del software de Microsoft: Software de aplicación de escritorio del sistema </a:t>
            </a:r>
            <a:r>
              <a:rPr lang="es-ES" sz="2800" u="sng" dirty="0"/>
              <a:t>Microsoft Office </a:t>
            </a:r>
            <a:r>
              <a:rPr lang="es-ES" sz="2800" u="sng" dirty="0" smtClean="0"/>
              <a:t>2007</a:t>
            </a:r>
            <a:r>
              <a:rPr lang="es-ES" sz="28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18</a:t>
            </a:fld>
            <a:endParaRPr lang="en-US" sz="1600"/>
          </a:p>
        </p:txBody>
      </p:sp>
      <p:pic>
        <p:nvPicPr>
          <p:cNvPr id="4" name="Imagen 3"/>
          <p:cNvPicPr>
            <a:picLocks noChangeAspect="1"/>
          </p:cNvPicPr>
          <p:nvPr/>
        </p:nvPicPr>
        <p:blipFill>
          <a:blip r:embed="rId2"/>
          <a:stretch>
            <a:fillRect/>
          </a:stretch>
        </p:blipFill>
        <p:spPr>
          <a:xfrm>
            <a:off x="6287702" y="3388659"/>
            <a:ext cx="5398441" cy="2163704"/>
          </a:xfrm>
          <a:prstGeom prst="rect">
            <a:avLst/>
          </a:prstGeom>
        </p:spPr>
      </p:pic>
      <p:sp>
        <p:nvSpPr>
          <p:cNvPr id="6" name="Marcador de contenido 2"/>
          <p:cNvSpPr txBox="1">
            <a:spLocks/>
          </p:cNvSpPr>
          <p:nvPr/>
        </p:nvSpPr>
        <p:spPr>
          <a:xfrm>
            <a:off x="1097280" y="3530110"/>
            <a:ext cx="4982404" cy="2233727"/>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800" smtClean="0"/>
              <a:t>Esta </a:t>
            </a:r>
            <a:r>
              <a:rPr lang="es-ES" sz="2800" dirty="0" smtClean="0"/>
              <a:t>licencia detalla, en 165,181 bytes, todo lo que se debe y no se debe hacer (en su mayoría) para los clientes que compran el derecho a instalar y usar una sola copia del software Office en una sola computadora. </a:t>
            </a:r>
            <a:endParaRPr lang="es-ES" sz="2800" dirty="0" smtClean="0"/>
          </a:p>
        </p:txBody>
      </p:sp>
    </p:spTree>
    <p:extLst>
      <p:ext uri="{BB962C8B-B14F-4D97-AF65-F5344CB8AC3E}">
        <p14:creationId xmlns:p14="http://schemas.microsoft.com/office/powerpoint/2010/main" val="247067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software</a:t>
            </a:r>
            <a:endParaRPr lang="es-ES_tradnl" sz="3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19</a:t>
            </a:fld>
            <a:endParaRPr lang="en-US" sz="1600"/>
          </a:p>
        </p:txBody>
      </p:sp>
      <p:pic>
        <p:nvPicPr>
          <p:cNvPr id="4" name="Imagen 3"/>
          <p:cNvPicPr>
            <a:picLocks noChangeAspect="1"/>
          </p:cNvPicPr>
          <p:nvPr/>
        </p:nvPicPr>
        <p:blipFill>
          <a:blip r:embed="rId2"/>
          <a:stretch>
            <a:fillRect/>
          </a:stretch>
        </p:blipFill>
        <p:spPr>
          <a:xfrm>
            <a:off x="7290356" y="2243271"/>
            <a:ext cx="4525126" cy="3710603"/>
          </a:xfrm>
          <a:prstGeom prst="rect">
            <a:avLst/>
          </a:prstGeom>
        </p:spPr>
      </p:pic>
      <p:sp>
        <p:nvSpPr>
          <p:cNvPr id="3" name="Marcador de contenido 2"/>
          <p:cNvSpPr>
            <a:spLocks noGrp="1"/>
          </p:cNvSpPr>
          <p:nvPr>
            <p:ph idx="1"/>
          </p:nvPr>
        </p:nvSpPr>
        <p:spPr>
          <a:xfrm>
            <a:off x="609596" y="1920335"/>
            <a:ext cx="7279341" cy="3753852"/>
          </a:xfrm>
        </p:spPr>
        <p:txBody>
          <a:bodyPr>
            <a:noAutofit/>
          </a:bodyPr>
          <a:lstStyle/>
          <a:p>
            <a:r>
              <a:rPr lang="es-ES" sz="2500" dirty="0"/>
              <a:t>El análogo de código abierto para Word se llama </a:t>
            </a:r>
            <a:r>
              <a:rPr lang="es-ES" sz="2500" dirty="0" err="1"/>
              <a:t>Writer</a:t>
            </a:r>
            <a:r>
              <a:rPr lang="es-ES" sz="2500" dirty="0"/>
              <a:t> y está disponible dentro del paquete </a:t>
            </a:r>
            <a:r>
              <a:rPr lang="es-ES" sz="2500" dirty="0" err="1"/>
              <a:t>OpenOffice</a:t>
            </a:r>
            <a:r>
              <a:rPr lang="es-ES" sz="2500" dirty="0"/>
              <a:t>, desarrollado por </a:t>
            </a:r>
            <a:r>
              <a:rPr lang="es-ES" sz="2500" dirty="0" err="1" smtClean="0"/>
              <a:t>OpenOffice.org</a:t>
            </a:r>
            <a:r>
              <a:rPr lang="es-ES" sz="2500" dirty="0" smtClean="0"/>
              <a:t>.</a:t>
            </a:r>
          </a:p>
          <a:p>
            <a:r>
              <a:rPr lang="es-ES" sz="2500" dirty="0" err="1" smtClean="0"/>
              <a:t>OpenOffice</a:t>
            </a:r>
            <a:r>
              <a:rPr lang="es-ES" sz="2500" dirty="0" smtClean="0"/>
              <a:t> </a:t>
            </a:r>
            <a:r>
              <a:rPr lang="es-ES" sz="2500" dirty="0"/>
              <a:t>está disponible para su descarga, uso y adaptación </a:t>
            </a:r>
            <a:r>
              <a:rPr lang="es-ES" sz="2500" i="1" dirty="0"/>
              <a:t>libres</a:t>
            </a:r>
            <a:r>
              <a:rPr lang="es-ES" sz="2500" dirty="0"/>
              <a:t> por cualquier individuo u </a:t>
            </a:r>
            <a:r>
              <a:rPr lang="es-ES" sz="2500" dirty="0" smtClean="0"/>
              <a:t>organización. Se </a:t>
            </a:r>
            <a:r>
              <a:rPr lang="es-ES" sz="2500" dirty="0"/>
              <a:t>puede ejecutar en plataformas Windows, Linux y Macintosh.</a:t>
            </a:r>
          </a:p>
          <a:p>
            <a:r>
              <a:rPr lang="es-ES" sz="2500" dirty="0"/>
              <a:t>S</a:t>
            </a:r>
            <a:r>
              <a:rPr lang="es-ES" sz="2500" dirty="0" smtClean="0"/>
              <a:t>e </a:t>
            </a:r>
            <a:r>
              <a:rPr lang="es-ES" sz="2500" dirty="0"/>
              <a:t>distribuye bajo una licencia de código abierto llamada GNU LGPL, que describe en 8,518 bytes los derechos de los clientes que descargan y usan, copian, modifican y redistribuyen libremente este software</a:t>
            </a:r>
            <a:r>
              <a:rPr lang="es-ES" sz="2500" dirty="0" smtClean="0"/>
              <a:t>.</a:t>
            </a:r>
            <a:endParaRPr lang="es-ES" sz="2500" dirty="0"/>
          </a:p>
        </p:txBody>
      </p:sp>
    </p:spTree>
    <p:extLst>
      <p:ext uri="{BB962C8B-B14F-4D97-AF65-F5344CB8AC3E}">
        <p14:creationId xmlns:p14="http://schemas.microsoft.com/office/powerpoint/2010/main" val="12851378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a:t>
            </a:fld>
            <a:endParaRPr lang="en-US" sz="1600" dirty="0"/>
          </a:p>
        </p:txBody>
      </p:sp>
      <p:sp>
        <p:nvSpPr>
          <p:cNvPr id="3" name="Rectángulo 2"/>
          <p:cNvSpPr/>
          <p:nvPr/>
        </p:nvSpPr>
        <p:spPr>
          <a:xfrm>
            <a:off x="3485848" y="2251216"/>
            <a:ext cx="5228740" cy="923330"/>
          </a:xfrm>
          <a:prstGeom prst="rect">
            <a:avLst/>
          </a:prstGeom>
          <a:noFill/>
        </p:spPr>
        <p:txBody>
          <a:bodyPr wrap="none" lIns="91440" tIns="45720" rIns="91440" bIns="45720">
            <a:spAutoFit/>
          </a:bodyPr>
          <a:lstStyle/>
          <a:p>
            <a:pPr algn="ctr"/>
            <a:r>
              <a:rPr lang="es-ES" sz="5400" dirty="0" smtClean="0"/>
              <a:t>Tipos de Software</a:t>
            </a:r>
            <a:endParaRPr lang="es-ES" sz="5400" dirty="0" smtClean="0"/>
          </a:p>
        </p:txBody>
      </p:sp>
    </p:spTree>
    <p:extLst>
      <p:ext uri="{BB962C8B-B14F-4D97-AF65-F5344CB8AC3E}">
        <p14:creationId xmlns:p14="http://schemas.microsoft.com/office/powerpoint/2010/main" val="179640421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software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800" dirty="0"/>
              <a:t>Durante las últimas dos décadas, el desarrollo de software de código abierto se ha convertido en un jugador importante en la industria del software. </a:t>
            </a:r>
            <a:endParaRPr lang="es-ES" sz="2800" dirty="0" smtClean="0"/>
          </a:p>
          <a:p>
            <a:r>
              <a:rPr lang="es-ES" sz="2800" dirty="0" smtClean="0"/>
              <a:t>Es </a:t>
            </a:r>
            <a:r>
              <a:rPr lang="es-ES" sz="2800" dirty="0"/>
              <a:t>impulsado por muchas fuerzas, incluida la necesidad del mundo de una informática </a:t>
            </a:r>
            <a:r>
              <a:rPr lang="es-ES" sz="2800" u="sng" dirty="0" smtClean="0"/>
              <a:t>económicamente accesible</a:t>
            </a:r>
            <a:r>
              <a:rPr lang="es-ES" sz="2800" dirty="0" smtClean="0"/>
              <a:t>, </a:t>
            </a:r>
            <a:r>
              <a:rPr lang="es-ES" sz="2800" dirty="0"/>
              <a:t>nuevos desarrollos en metodología de software y el creciente sentido de propiedad pública de Internet y sus recursos. </a:t>
            </a:r>
          </a:p>
          <a:p>
            <a:r>
              <a:rPr lang="es-ES" sz="2800" dirty="0"/>
              <a:t>Ahora se estima que el software de código abierto está en uso en más del 20% de todas las computadoras en todo el mundo, y este porcentaje está creciendo constantemente</a:t>
            </a:r>
            <a:r>
              <a:rPr lang="es-ES" sz="2800" dirty="0" smtClean="0"/>
              <a:t>.</a:t>
            </a:r>
            <a:endParaRPr lang="es-ES"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20</a:t>
            </a:fld>
            <a:endParaRPr lang="en-US" sz="1600"/>
          </a:p>
        </p:txBody>
      </p:sp>
    </p:spTree>
    <p:extLst>
      <p:ext uri="{BB962C8B-B14F-4D97-AF65-F5344CB8AC3E}">
        <p14:creationId xmlns:p14="http://schemas.microsoft.com/office/powerpoint/2010/main" val="1487308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El paisaje cambiante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800" dirty="0" smtClean="0"/>
              <a:t>El </a:t>
            </a:r>
            <a:r>
              <a:rPr lang="es-ES" sz="2800" dirty="0"/>
              <a:t>crecimiento mundial de Internet, especialmente la oportunidad que brinda la colaboración </a:t>
            </a:r>
            <a:r>
              <a:rPr lang="es-ES" sz="2800" dirty="0" smtClean="0"/>
              <a:t>libre, </a:t>
            </a:r>
            <a:r>
              <a:rPr lang="es-ES" sz="2800" dirty="0"/>
              <a:t>es un facilitador principal para la reciente aparición del movimiento de software de código abierto</a:t>
            </a:r>
            <a:r>
              <a:rPr lang="es-ES" sz="2800" dirty="0" smtClean="0"/>
              <a:t>.</a:t>
            </a:r>
          </a:p>
          <a:p>
            <a:r>
              <a:rPr lang="es-ES" sz="2800" dirty="0" smtClean="0"/>
              <a:t>Otros </a:t>
            </a:r>
            <a:r>
              <a:rPr lang="es-ES" sz="2800" dirty="0"/>
              <a:t>tres factores importantes también han ayudado a impulsar este surgimiento: una tasa de falla persistentemente alta entre los proyectos de software propietario, un alto nivel de frustración entre los clientes de software propietario y el modelo de negocio que impulsa el proceso de desarrollo de software propietario. </a:t>
            </a:r>
            <a:endParaRPr lang="es-ES" sz="2800" dirty="0" smtClean="0"/>
          </a:p>
          <a:p>
            <a:r>
              <a:rPr lang="es-ES" sz="2800" dirty="0" smtClean="0"/>
              <a:t>Estos </a:t>
            </a:r>
            <a:r>
              <a:rPr lang="es-ES" sz="2800" dirty="0"/>
              <a:t>factores se discuten a continuación</a:t>
            </a:r>
            <a:r>
              <a:rPr lang="es-ES" sz="28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21</a:t>
            </a:fld>
            <a:endParaRPr lang="en-US" sz="1600"/>
          </a:p>
        </p:txBody>
      </p:sp>
    </p:spTree>
    <p:extLst>
      <p:ext uri="{BB962C8B-B14F-4D97-AF65-F5344CB8AC3E}">
        <p14:creationId xmlns:p14="http://schemas.microsoft.com/office/powerpoint/2010/main" val="14050776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El paisaje cambiante</a:t>
            </a:r>
            <a:endParaRPr lang="es-ES_tradnl" sz="3800" dirty="0"/>
          </a:p>
        </p:txBody>
      </p:sp>
      <p:sp>
        <p:nvSpPr>
          <p:cNvPr id="3" name="Marcador de contenido 2"/>
          <p:cNvSpPr>
            <a:spLocks noGrp="1"/>
          </p:cNvSpPr>
          <p:nvPr>
            <p:ph idx="1"/>
          </p:nvPr>
        </p:nvSpPr>
        <p:spPr>
          <a:xfrm>
            <a:off x="935919" y="2009985"/>
            <a:ext cx="10542207" cy="2039351"/>
          </a:xfrm>
        </p:spPr>
        <p:txBody>
          <a:bodyPr>
            <a:noAutofit/>
          </a:bodyPr>
          <a:lstStyle/>
          <a:p>
            <a:r>
              <a:rPr lang="es-ES" sz="2800" i="1" dirty="0" smtClean="0"/>
              <a:t>- Tasa </a:t>
            </a:r>
            <a:r>
              <a:rPr lang="es-ES" sz="2800" i="1" dirty="0"/>
              <a:t>de fracaso del </a:t>
            </a:r>
            <a:r>
              <a:rPr lang="es-ES" sz="2800" i="1" dirty="0" smtClean="0"/>
              <a:t>proyecto</a:t>
            </a:r>
          </a:p>
          <a:p>
            <a:r>
              <a:rPr lang="es-ES" sz="2800" dirty="0" smtClean="0"/>
              <a:t>Dada </a:t>
            </a:r>
            <a:r>
              <a:rPr lang="es-ES" sz="2800" dirty="0"/>
              <a:t>nuestra experiencia personal con los exitosos productos de software patentados de hoy en día, podríamos creer que un proyecto de desarrollo de software patentado generalmente resulta en un producto exitoso. Nada mas lejos de la verdad</a:t>
            </a:r>
            <a:r>
              <a:rPr lang="es-ES" sz="28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22</a:t>
            </a:fld>
            <a:endParaRPr lang="en-US" sz="1600"/>
          </a:p>
        </p:txBody>
      </p:sp>
      <p:pic>
        <p:nvPicPr>
          <p:cNvPr id="4" name="Imagen 3"/>
          <p:cNvPicPr>
            <a:picLocks noChangeAspect="1"/>
          </p:cNvPicPr>
          <p:nvPr/>
        </p:nvPicPr>
        <p:blipFill>
          <a:blip r:embed="rId2"/>
          <a:stretch>
            <a:fillRect/>
          </a:stretch>
        </p:blipFill>
        <p:spPr>
          <a:xfrm>
            <a:off x="6287703" y="4244911"/>
            <a:ext cx="5808569" cy="2526212"/>
          </a:xfrm>
          <a:prstGeom prst="rect">
            <a:avLst/>
          </a:prstGeom>
        </p:spPr>
      </p:pic>
      <p:sp>
        <p:nvSpPr>
          <p:cNvPr id="6" name="Marcador de contenido 2"/>
          <p:cNvSpPr txBox="1">
            <a:spLocks/>
          </p:cNvSpPr>
          <p:nvPr/>
        </p:nvSpPr>
        <p:spPr>
          <a:xfrm>
            <a:off x="930394" y="4321961"/>
            <a:ext cx="5357309" cy="967719"/>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800" dirty="0" smtClean="0"/>
              <a:t>Una razón importante para la aparición del movimiento de código abierto es la alta tasa de fallas en el desarrollo de software propietario en las últimas cuatro décadas. </a:t>
            </a:r>
            <a:endParaRPr lang="es-ES" sz="2800" dirty="0" smtClean="0"/>
          </a:p>
        </p:txBody>
      </p:sp>
    </p:spTree>
    <p:extLst>
      <p:ext uri="{BB962C8B-B14F-4D97-AF65-F5344CB8AC3E}">
        <p14:creationId xmlns:p14="http://schemas.microsoft.com/office/powerpoint/2010/main" val="16352530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El paisaje cambiante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800" dirty="0"/>
              <a:t>Este período está plagado de fallas importantes del proyecto, como la falla de IBM en 1994 de entregar un sistema de control de tráfico aéreo a </a:t>
            </a:r>
            <a:r>
              <a:rPr lang="es-ES" sz="2800" dirty="0" smtClean="0"/>
              <a:t>las </a:t>
            </a:r>
            <a:r>
              <a:rPr lang="es-ES" sz="2800" dirty="0"/>
              <a:t>FAA después de recaudar miles de millones de dólares de los contribuyentes durante un período de desarrollo de seis años (ver </a:t>
            </a:r>
            <a:r>
              <a:rPr lang="es-ES" sz="2800" dirty="0">
                <a:hlinkClick r:id="rId2"/>
              </a:rPr>
              <a:t>http://www.baselinemag.com/c/a/Projects-Processes/The-Ugly-History-of-Tool-Development-at-the-FAA</a:t>
            </a:r>
            <a:r>
              <a:rPr lang="es-ES" sz="2800" dirty="0" smtClean="0"/>
              <a:t>).</a:t>
            </a:r>
            <a:endParaRPr lang="es-ES"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23</a:t>
            </a:fld>
            <a:endParaRPr lang="en-US" sz="1600"/>
          </a:p>
        </p:txBody>
      </p:sp>
    </p:spTree>
    <p:extLst>
      <p:ext uri="{BB962C8B-B14F-4D97-AF65-F5344CB8AC3E}">
        <p14:creationId xmlns:p14="http://schemas.microsoft.com/office/powerpoint/2010/main" val="77485848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El paisaje cambiante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800" dirty="0"/>
              <a:t>Una falla más reciente es el sistema operativo Windows Vista de Microsoft, que en este momento había capturado solo el 21% del mercado de sistemas operativos, en comparación con el 67% de Windows XP, su antiguo </a:t>
            </a:r>
            <a:r>
              <a:rPr lang="es-ES" sz="2800" dirty="0" smtClean="0"/>
              <a:t>predecesor(ver </a:t>
            </a:r>
            <a:r>
              <a:rPr lang="es-ES" sz="2800" dirty="0">
                <a:hlinkClick r:id="rId2"/>
              </a:rPr>
              <a:t>https://en.wikipedia.org/wiki/Usage_share_of_desktop_operating_systems</a:t>
            </a:r>
            <a:r>
              <a:rPr lang="es-ES" sz="2800" dirty="0" smtClean="0">
                <a:hlinkClick r:id="rId2"/>
              </a:rPr>
              <a:t>)</a:t>
            </a:r>
            <a:r>
              <a:rPr lang="es-ES" sz="28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24</a:t>
            </a:fld>
            <a:endParaRPr lang="en-US" sz="1600"/>
          </a:p>
        </p:txBody>
      </p:sp>
    </p:spTree>
    <p:extLst>
      <p:ext uri="{BB962C8B-B14F-4D97-AF65-F5344CB8AC3E}">
        <p14:creationId xmlns:p14="http://schemas.microsoft.com/office/powerpoint/2010/main" val="19712628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El paisaje cambiante</a:t>
            </a:r>
            <a:endParaRPr lang="es-ES_tradnl" sz="3800" dirty="0"/>
          </a:p>
        </p:txBody>
      </p:sp>
      <p:sp>
        <p:nvSpPr>
          <p:cNvPr id="3" name="Marcador de contenido 2"/>
          <p:cNvSpPr>
            <a:spLocks noGrp="1"/>
          </p:cNvSpPr>
          <p:nvPr>
            <p:ph idx="1"/>
          </p:nvPr>
        </p:nvSpPr>
        <p:spPr>
          <a:xfrm>
            <a:off x="1097280" y="1974127"/>
            <a:ext cx="10115203" cy="3753852"/>
          </a:xfrm>
        </p:spPr>
        <p:txBody>
          <a:bodyPr>
            <a:noAutofit/>
          </a:bodyPr>
          <a:lstStyle/>
          <a:p>
            <a:r>
              <a:rPr lang="es-ES" sz="2750" dirty="0"/>
              <a:t>Se han publicado montañas de artículos sobre la alta frecuencia de fallas de proyectos de software en las últimas décadas. </a:t>
            </a:r>
            <a:endParaRPr lang="es-ES" sz="2750" dirty="0" smtClean="0"/>
          </a:p>
          <a:p>
            <a:r>
              <a:rPr lang="es-ES" sz="2750" dirty="0" smtClean="0"/>
              <a:t>El </a:t>
            </a:r>
            <a:r>
              <a:rPr lang="es-ES" sz="2750" dirty="0"/>
              <a:t>Informe CHAOS 2009 cita las tasas de falla de software al nivel más alto en una década: el 44% de todos los proyectos de software no se entregaron a tiempo, dentro del presupuesto o con una funcionalidad completa. </a:t>
            </a:r>
            <a:endParaRPr lang="es-ES" sz="2750" dirty="0" smtClean="0"/>
          </a:p>
          <a:p>
            <a:r>
              <a:rPr lang="es-ES" sz="2750" dirty="0" smtClean="0"/>
              <a:t>Se </a:t>
            </a:r>
            <a:r>
              <a:rPr lang="es-ES" sz="2750" dirty="0"/>
              <a:t>canceló un 24% adicional antes de la finalización</a:t>
            </a:r>
            <a:r>
              <a:rPr lang="es-ES" sz="2750" dirty="0" smtClean="0"/>
              <a:t>.</a:t>
            </a:r>
          </a:p>
          <a:p>
            <a:r>
              <a:rPr lang="es-ES" sz="2750" dirty="0" smtClean="0"/>
              <a:t>Esto </a:t>
            </a:r>
            <a:r>
              <a:rPr lang="es-ES" sz="2750" dirty="0"/>
              <a:t>deja solo el 32% de todos los proyectos de software que se completaron a tiempo, dentro del presupuesto y con la funcionalidad completa, un registro lamentable</a:t>
            </a:r>
            <a:r>
              <a:rPr lang="es-ES" sz="2750" dirty="0" smtClean="0"/>
              <a:t>.</a:t>
            </a:r>
          </a:p>
          <a:p>
            <a:endParaRPr lang="es-ES" sz="275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25</a:t>
            </a:fld>
            <a:endParaRPr lang="en-US" sz="1600"/>
          </a:p>
        </p:txBody>
      </p:sp>
    </p:spTree>
    <p:extLst>
      <p:ext uri="{BB962C8B-B14F-4D97-AF65-F5344CB8AC3E}">
        <p14:creationId xmlns:p14="http://schemas.microsoft.com/office/powerpoint/2010/main" val="165061544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El paisaje cambiante</a:t>
            </a:r>
            <a:endParaRPr lang="es-ES_tradnl" sz="3800" dirty="0"/>
          </a:p>
        </p:txBody>
      </p:sp>
      <p:sp>
        <p:nvSpPr>
          <p:cNvPr id="3" name="Marcador de contenido 2"/>
          <p:cNvSpPr>
            <a:spLocks noGrp="1"/>
          </p:cNvSpPr>
          <p:nvPr>
            <p:ph idx="1"/>
          </p:nvPr>
        </p:nvSpPr>
        <p:spPr>
          <a:xfrm>
            <a:off x="1097280" y="2027914"/>
            <a:ext cx="9974911" cy="3753852"/>
          </a:xfrm>
        </p:spPr>
        <p:txBody>
          <a:bodyPr>
            <a:noAutofit/>
          </a:bodyPr>
          <a:lstStyle/>
          <a:p>
            <a:pPr>
              <a:lnSpc>
                <a:spcPct val="100000"/>
              </a:lnSpc>
              <a:spcBef>
                <a:spcPts val="300"/>
              </a:spcBef>
            </a:pPr>
            <a:r>
              <a:rPr lang="es-ES" sz="2800" dirty="0"/>
              <a:t>Hay muchas razones para la falla del proyecto de software, que incluyen</a:t>
            </a:r>
            <a:r>
              <a:rPr lang="es-ES" sz="2800" dirty="0" smtClean="0"/>
              <a:t>:</a:t>
            </a:r>
          </a:p>
          <a:p>
            <a:pPr>
              <a:lnSpc>
                <a:spcPct val="100000"/>
              </a:lnSpc>
              <a:spcBef>
                <a:spcPts val="300"/>
              </a:spcBef>
            </a:pPr>
            <a:r>
              <a:rPr lang="es-ES" sz="2800" dirty="0"/>
              <a:t>- definición inadecuada del problema a resolver</a:t>
            </a:r>
            <a:r>
              <a:rPr lang="es-ES" sz="2800" dirty="0" smtClean="0"/>
              <a:t>,</a:t>
            </a:r>
          </a:p>
          <a:p>
            <a:pPr>
              <a:lnSpc>
                <a:spcPct val="100000"/>
              </a:lnSpc>
              <a:spcBef>
                <a:spcPts val="300"/>
              </a:spcBef>
            </a:pPr>
            <a:r>
              <a:rPr lang="es-ES" sz="2800" dirty="0" smtClean="0"/>
              <a:t>- </a:t>
            </a:r>
            <a:r>
              <a:rPr lang="es-ES" sz="2800" dirty="0"/>
              <a:t>grave </a:t>
            </a:r>
            <a:r>
              <a:rPr lang="es-ES" sz="2800" dirty="0" smtClean="0"/>
              <a:t>subestimación de </a:t>
            </a:r>
            <a:r>
              <a:rPr lang="es-ES" sz="2800" dirty="0"/>
              <a:t>la tarea a realizar</a:t>
            </a:r>
            <a:r>
              <a:rPr lang="es-ES" sz="2800" dirty="0" smtClean="0"/>
              <a:t>,</a:t>
            </a:r>
          </a:p>
          <a:p>
            <a:pPr>
              <a:lnSpc>
                <a:spcPct val="100000"/>
              </a:lnSpc>
              <a:spcBef>
                <a:spcPts val="300"/>
              </a:spcBef>
            </a:pPr>
            <a:r>
              <a:rPr lang="es-ES" sz="2800" dirty="0" smtClean="0"/>
              <a:t>- </a:t>
            </a:r>
            <a:r>
              <a:rPr lang="es-ES" sz="2800" dirty="0"/>
              <a:t>apoyo de gestión o financiación inadecuados</a:t>
            </a:r>
            <a:r>
              <a:rPr lang="es-ES" sz="2800" dirty="0" smtClean="0"/>
              <a:t>,</a:t>
            </a:r>
          </a:p>
          <a:p>
            <a:pPr>
              <a:lnSpc>
                <a:spcPct val="100000"/>
              </a:lnSpc>
              <a:spcBef>
                <a:spcPts val="300"/>
              </a:spcBef>
            </a:pPr>
            <a:r>
              <a:rPr lang="es-ES" sz="2800" dirty="0" smtClean="0"/>
              <a:t>- </a:t>
            </a:r>
            <a:r>
              <a:rPr lang="es-ES" sz="2800" dirty="0"/>
              <a:t>calendario de desarrollo demasiado ambicioso</a:t>
            </a:r>
            <a:r>
              <a:rPr lang="es-ES" sz="2800" dirty="0" smtClean="0"/>
              <a:t>,</a:t>
            </a:r>
          </a:p>
          <a:p>
            <a:pPr>
              <a:lnSpc>
                <a:spcPct val="100000"/>
              </a:lnSpc>
              <a:spcBef>
                <a:spcPts val="300"/>
              </a:spcBef>
            </a:pPr>
            <a:r>
              <a:rPr lang="es-ES" sz="2800" dirty="0" smtClean="0"/>
              <a:t>- </a:t>
            </a:r>
            <a:r>
              <a:rPr lang="es-ES" sz="2800" dirty="0"/>
              <a:t>diseño deficiente</a:t>
            </a:r>
            <a:r>
              <a:rPr lang="es-ES" sz="2800" dirty="0" smtClean="0"/>
              <a:t>,</a:t>
            </a:r>
          </a:p>
          <a:p>
            <a:pPr>
              <a:lnSpc>
                <a:spcPct val="100000"/>
              </a:lnSpc>
              <a:spcBef>
                <a:spcPts val="300"/>
              </a:spcBef>
            </a:pPr>
            <a:r>
              <a:rPr lang="es-ES" sz="2800" dirty="0" smtClean="0"/>
              <a:t>- </a:t>
            </a:r>
            <a:r>
              <a:rPr lang="es-ES" sz="2800" dirty="0"/>
              <a:t>implementación inadecuada del programador, y / </a:t>
            </a:r>
            <a:r>
              <a:rPr lang="es-ES" sz="2800" dirty="0" smtClean="0"/>
              <a:t>o</a:t>
            </a:r>
          </a:p>
          <a:p>
            <a:pPr>
              <a:lnSpc>
                <a:spcPct val="100000"/>
              </a:lnSpc>
              <a:spcBef>
                <a:spcPts val="300"/>
              </a:spcBef>
            </a:pPr>
            <a:r>
              <a:rPr lang="es-ES" sz="2800" dirty="0" smtClean="0"/>
              <a:t>- </a:t>
            </a:r>
            <a:r>
              <a:rPr lang="es-ES" sz="2800" dirty="0"/>
              <a:t>análisis deficiente del mercado</a:t>
            </a:r>
            <a:r>
              <a:rPr lang="es-ES" sz="28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26</a:t>
            </a:fld>
            <a:endParaRPr lang="en-US" sz="1600"/>
          </a:p>
        </p:txBody>
      </p:sp>
    </p:spTree>
    <p:extLst>
      <p:ext uri="{BB962C8B-B14F-4D97-AF65-F5344CB8AC3E}">
        <p14:creationId xmlns:p14="http://schemas.microsoft.com/office/powerpoint/2010/main" val="80352627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El paisaje cambiante</a:t>
            </a:r>
            <a:endParaRPr lang="es-ES_tradnl" sz="3800" dirty="0"/>
          </a:p>
        </p:txBody>
      </p:sp>
      <p:sp>
        <p:nvSpPr>
          <p:cNvPr id="3" name="Marcador de contenido 2"/>
          <p:cNvSpPr>
            <a:spLocks noGrp="1"/>
          </p:cNvSpPr>
          <p:nvPr>
            <p:ph idx="1"/>
          </p:nvPr>
        </p:nvSpPr>
        <p:spPr>
          <a:xfrm>
            <a:off x="1097280" y="2617693"/>
            <a:ext cx="4729779" cy="3253717"/>
          </a:xfrm>
        </p:spPr>
        <p:txBody>
          <a:bodyPr>
            <a:noAutofit/>
          </a:bodyPr>
          <a:lstStyle/>
          <a:p>
            <a:r>
              <a:rPr lang="es-ES" sz="2800" dirty="0"/>
              <a:t>Sin embargo, la elección y el despliegue incorrectos de una metodología de desarrollo efectiva casi siempre están en el centro de un proyecto de software fallido</a:t>
            </a:r>
            <a:r>
              <a:rPr lang="es-ES" sz="2800" dirty="0" smtClean="0"/>
              <a:t>.</a:t>
            </a:r>
          </a:p>
          <a:p>
            <a:endParaRPr lang="es-ES" sz="28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27</a:t>
            </a:fld>
            <a:endParaRPr lang="en-US" sz="1600"/>
          </a:p>
        </p:txBody>
      </p:sp>
      <p:pic>
        <p:nvPicPr>
          <p:cNvPr id="6" name="Imagen 5"/>
          <p:cNvPicPr>
            <a:picLocks noChangeAspect="1"/>
          </p:cNvPicPr>
          <p:nvPr/>
        </p:nvPicPr>
        <p:blipFill>
          <a:blip r:embed="rId2"/>
          <a:stretch>
            <a:fillRect/>
          </a:stretch>
        </p:blipFill>
        <p:spPr>
          <a:xfrm>
            <a:off x="6507279" y="2117559"/>
            <a:ext cx="4970847" cy="3376820"/>
          </a:xfrm>
          <a:prstGeom prst="rect">
            <a:avLst/>
          </a:prstGeom>
        </p:spPr>
      </p:pic>
    </p:spTree>
    <p:extLst>
      <p:ext uri="{BB962C8B-B14F-4D97-AF65-F5344CB8AC3E}">
        <p14:creationId xmlns:p14="http://schemas.microsoft.com/office/powerpoint/2010/main" val="107483338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El paisaje cambiante</a:t>
            </a:r>
            <a:endParaRPr lang="es-ES_tradnl" sz="3800" dirty="0"/>
          </a:p>
        </p:txBody>
      </p:sp>
      <p:sp>
        <p:nvSpPr>
          <p:cNvPr id="3" name="Marcador de contenido 2"/>
          <p:cNvSpPr>
            <a:spLocks noGrp="1"/>
          </p:cNvSpPr>
          <p:nvPr>
            <p:ph idx="1"/>
          </p:nvPr>
        </p:nvSpPr>
        <p:spPr>
          <a:xfrm>
            <a:off x="322730" y="2027914"/>
            <a:ext cx="5970494" cy="3753852"/>
          </a:xfrm>
        </p:spPr>
        <p:txBody>
          <a:bodyPr>
            <a:noAutofit/>
          </a:bodyPr>
          <a:lstStyle/>
          <a:p>
            <a:r>
              <a:rPr lang="es-ES" sz="2600" i="1" dirty="0"/>
              <a:t>- Frustración del cliente</a:t>
            </a:r>
          </a:p>
          <a:p>
            <a:r>
              <a:rPr lang="es-ES" sz="2600" dirty="0"/>
              <a:t>A este historial de fallas se agrega el clima actual de frustración de los usuarios con el software propietario que han comprado (o que su empleador requiere que usen). </a:t>
            </a:r>
          </a:p>
          <a:p>
            <a:r>
              <a:rPr lang="es-ES" sz="2600" dirty="0"/>
              <a:t>A menudo, estos productos patentados no satisfacen las necesidades de una organización, pero el costo de la conversión a una mejor alternativa (junto con el bloqueo del proveedor) les impide realizar cambios</a:t>
            </a:r>
            <a:r>
              <a:rPr lang="es-ES" sz="2600" dirty="0" smtClean="0"/>
              <a:t>.</a:t>
            </a:r>
            <a:endParaRPr lang="es-ES" sz="2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28</a:t>
            </a:fld>
            <a:endParaRPr lang="en-US" sz="1600"/>
          </a:p>
        </p:txBody>
      </p:sp>
      <p:pic>
        <p:nvPicPr>
          <p:cNvPr id="6" name="Imagen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593265" y="2365834"/>
            <a:ext cx="5343769" cy="3078011"/>
          </a:xfrm>
          <a:prstGeom prst="rect">
            <a:avLst/>
          </a:prstGeom>
        </p:spPr>
      </p:pic>
    </p:spTree>
    <p:extLst>
      <p:ext uri="{BB962C8B-B14F-4D97-AF65-F5344CB8AC3E}">
        <p14:creationId xmlns:p14="http://schemas.microsoft.com/office/powerpoint/2010/main" val="237137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El paisaje cambiante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800" dirty="0"/>
              <a:t>Dado que las licencias de software privativo son tan restrictivas, es prácticamente imposible para las organizaciones modificar o compartir el software con otras organizaciones o individuos. </a:t>
            </a:r>
            <a:endParaRPr lang="es-ES" sz="2800" dirty="0" smtClean="0"/>
          </a:p>
          <a:p>
            <a:r>
              <a:rPr lang="es-ES" sz="2800" dirty="0" smtClean="0"/>
              <a:t>Además</a:t>
            </a:r>
            <a:r>
              <a:rPr lang="es-ES" sz="2800" dirty="0"/>
              <a:t>, una organización no puede contratar a un programador para corregir un error o agregar funciones útiles al software propietario. </a:t>
            </a:r>
            <a:endParaRPr lang="es-ES" sz="2800" dirty="0" smtClean="0"/>
          </a:p>
          <a:p>
            <a:r>
              <a:rPr lang="es-ES" sz="2800" dirty="0" smtClean="0"/>
              <a:t>La </a:t>
            </a:r>
            <a:r>
              <a:rPr lang="es-ES" sz="2800" dirty="0"/>
              <a:t>organización depende completamente del proveedor para este servicio, y el proveedor puede o no </a:t>
            </a:r>
            <a:r>
              <a:rPr lang="es-ES" sz="2800" dirty="0" smtClean="0"/>
              <a:t>responder.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29</a:t>
            </a:fld>
            <a:endParaRPr lang="en-US" sz="1600"/>
          </a:p>
        </p:txBody>
      </p:sp>
    </p:spTree>
    <p:extLst>
      <p:ext uri="{BB962C8B-B14F-4D97-AF65-F5344CB8AC3E}">
        <p14:creationId xmlns:p14="http://schemas.microsoft.com/office/powerpoint/2010/main" val="15173569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Software</a:t>
            </a:r>
            <a:endParaRPr lang="es-ES_tradnl" sz="3800" dirty="0"/>
          </a:p>
        </p:txBody>
      </p:sp>
      <p:sp>
        <p:nvSpPr>
          <p:cNvPr id="3" name="Marcador de contenido 2"/>
          <p:cNvSpPr>
            <a:spLocks noGrp="1"/>
          </p:cNvSpPr>
          <p:nvPr>
            <p:ph idx="1"/>
          </p:nvPr>
        </p:nvSpPr>
        <p:spPr>
          <a:xfrm>
            <a:off x="1097281" y="2117559"/>
            <a:ext cx="5841402" cy="3753852"/>
          </a:xfrm>
        </p:spPr>
        <p:txBody>
          <a:bodyPr>
            <a:noAutofit/>
          </a:bodyPr>
          <a:lstStyle/>
          <a:p>
            <a:r>
              <a:rPr lang="es-ES" sz="2800" dirty="0" smtClean="0"/>
              <a:t>El </a:t>
            </a:r>
            <a:r>
              <a:rPr lang="es-ES" sz="2800" dirty="0"/>
              <a:t>software es un elemento fundamental de la informática. Proporciona la funcionalidad que permite que las computadoras y las redes satisfagan las necesidades de organizaciones e individuos. </a:t>
            </a:r>
            <a:endParaRPr lang="es-ES" sz="2800" dirty="0" smtClean="0"/>
          </a:p>
          <a:p>
            <a:r>
              <a:rPr lang="es-ES" sz="2800" dirty="0" smtClean="0"/>
              <a:t>El </a:t>
            </a:r>
            <a:r>
              <a:rPr lang="es-ES" sz="2800" dirty="0"/>
              <a:t>software y las computadoras están entrelazados en una especie de abrazo mortal; ninguno puede sobrevivir a menos que el otro prospere</a:t>
            </a:r>
            <a:r>
              <a:rPr lang="es-ES" sz="28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a:t>
            </a:fld>
            <a:endParaRPr lang="en-US" sz="1600"/>
          </a:p>
        </p:txBody>
      </p:sp>
      <p:pic>
        <p:nvPicPr>
          <p:cNvPr id="4" name="Imagen 3"/>
          <p:cNvPicPr>
            <a:picLocks noChangeAspect="1"/>
          </p:cNvPicPr>
          <p:nvPr/>
        </p:nvPicPr>
        <p:blipFill>
          <a:blip r:embed="rId2"/>
          <a:stretch>
            <a:fillRect/>
          </a:stretch>
        </p:blipFill>
        <p:spPr>
          <a:xfrm>
            <a:off x="7195287" y="2117559"/>
            <a:ext cx="4282839" cy="3530206"/>
          </a:xfrm>
          <a:prstGeom prst="rect">
            <a:avLst/>
          </a:prstGeom>
        </p:spPr>
      </p:pic>
    </p:spTree>
    <p:extLst>
      <p:ext uri="{BB962C8B-B14F-4D97-AF65-F5344CB8AC3E}">
        <p14:creationId xmlns:p14="http://schemas.microsoft.com/office/powerpoint/2010/main" val="132373937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El paisaje cambiante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800" dirty="0"/>
              <a:t>Este tipo de </a:t>
            </a:r>
            <a:r>
              <a:rPr lang="es-ES" sz="2800" u="sng" dirty="0"/>
              <a:t>bloqueo</a:t>
            </a:r>
            <a:r>
              <a:rPr lang="es-ES" sz="2800" dirty="0"/>
              <a:t> de proveedores a menudo incluso dificulta la capacidad del cliente para cambiar su hardware subyacente o plataforma de sistema operativo. </a:t>
            </a:r>
            <a:endParaRPr lang="es-ES" sz="2800" dirty="0" smtClean="0"/>
          </a:p>
          <a:p>
            <a:r>
              <a:rPr lang="es-ES" sz="2800" dirty="0" smtClean="0"/>
              <a:t>El </a:t>
            </a:r>
            <a:r>
              <a:rPr lang="es-ES" sz="2800" u="sng" dirty="0" smtClean="0"/>
              <a:t>bloqueo</a:t>
            </a:r>
            <a:r>
              <a:rPr lang="es-ES" sz="2800" dirty="0" smtClean="0"/>
              <a:t> </a:t>
            </a:r>
            <a:r>
              <a:rPr lang="es-ES" sz="2800" dirty="0"/>
              <a:t>también fuerza el uso de formatos de datos patentados, lo que hace que sea más difícil para una organización exportar y usar sus propios datos en una aplicación de software </a:t>
            </a:r>
            <a:r>
              <a:rPr lang="es-ES" sz="2800" dirty="0" smtClean="0"/>
              <a:t>diferente.</a:t>
            </a:r>
          </a:p>
          <a:p>
            <a:r>
              <a:rPr lang="es-ES" sz="2800" dirty="0" smtClean="0"/>
              <a:t>Una </a:t>
            </a:r>
            <a:r>
              <a:rPr lang="es-ES" sz="2800" dirty="0"/>
              <a:t>organización que ha invertido mucho en un producto patentado a menudo no puede justificar el cambio a un nuevo producto debido a los costos sustanciales de conversión de datos y capacitación que implica mudarse a una nueva plataforma</a:t>
            </a:r>
            <a:r>
              <a:rPr lang="es-ES" sz="2800" dirty="0" smtClean="0"/>
              <a:t>.</a:t>
            </a:r>
          </a:p>
          <a:p>
            <a:endParaRPr lang="es-ES" sz="2800" dirty="0"/>
          </a:p>
          <a:p>
            <a:endParaRPr lang="es-ES" sz="2800" dirty="0"/>
          </a:p>
          <a:p>
            <a:endParaRPr lang="es-ES"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30</a:t>
            </a:fld>
            <a:endParaRPr lang="en-US" sz="1600"/>
          </a:p>
        </p:txBody>
      </p:sp>
    </p:spTree>
    <p:extLst>
      <p:ext uri="{BB962C8B-B14F-4D97-AF65-F5344CB8AC3E}">
        <p14:creationId xmlns:p14="http://schemas.microsoft.com/office/powerpoint/2010/main" val="205074836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El paisaje cambiante</a:t>
            </a:r>
            <a:endParaRPr lang="es-ES_tradnl" sz="3800" dirty="0"/>
          </a:p>
        </p:txBody>
      </p:sp>
      <p:sp>
        <p:nvSpPr>
          <p:cNvPr id="3" name="Marcador de contenido 2"/>
          <p:cNvSpPr>
            <a:spLocks noGrp="1"/>
          </p:cNvSpPr>
          <p:nvPr>
            <p:ph idx="1"/>
          </p:nvPr>
        </p:nvSpPr>
        <p:spPr>
          <a:xfrm>
            <a:off x="1061422" y="2114071"/>
            <a:ext cx="10380846" cy="3753852"/>
          </a:xfrm>
        </p:spPr>
        <p:txBody>
          <a:bodyPr>
            <a:noAutofit/>
          </a:bodyPr>
          <a:lstStyle/>
          <a:p>
            <a:r>
              <a:rPr lang="es-ES" sz="2600" dirty="0" smtClean="0"/>
              <a:t>- </a:t>
            </a:r>
            <a:r>
              <a:rPr lang="es-ES" sz="2600" i="1" dirty="0" smtClean="0"/>
              <a:t>Modelo </a:t>
            </a:r>
            <a:r>
              <a:rPr lang="es-ES" sz="2600" i="1" dirty="0"/>
              <a:t>de </a:t>
            </a:r>
            <a:r>
              <a:rPr lang="es-ES" sz="2600" i="1" dirty="0" smtClean="0"/>
              <a:t>negocio</a:t>
            </a:r>
          </a:p>
          <a:p>
            <a:r>
              <a:rPr lang="es-ES" sz="2600" dirty="0" smtClean="0"/>
              <a:t>A </a:t>
            </a:r>
            <a:r>
              <a:rPr lang="es-ES" sz="2600" dirty="0"/>
              <a:t>lo largo de los años, nos han enseñado que vender software propietario como propiedad intelectual es esencial para la viabilidad económica de la propia empresa de software. </a:t>
            </a:r>
            <a:endParaRPr lang="es-ES" sz="2600" dirty="0" smtClean="0"/>
          </a:p>
          <a:p>
            <a:r>
              <a:rPr lang="es-ES" sz="2600" dirty="0" smtClean="0"/>
              <a:t>Es </a:t>
            </a:r>
            <a:r>
              <a:rPr lang="es-ES" sz="2600" dirty="0"/>
              <a:t>decir, sin el motivo inherente a la comercialización de software propietario, una empresa no podría pagar a sus desarrolladores de software altamente calificados y, por lo tanto, no podría sobrevivir a largo plazo</a:t>
            </a:r>
            <a:r>
              <a:rPr lang="es-ES" sz="2600" dirty="0" smtClean="0"/>
              <a:t>.</a:t>
            </a:r>
          </a:p>
          <a:p>
            <a:r>
              <a:rPr lang="es-ES" sz="2600" dirty="0" smtClean="0"/>
              <a:t>Sin </a:t>
            </a:r>
            <a:r>
              <a:rPr lang="es-ES" sz="2600" dirty="0"/>
              <a:t>embargo, la creencia de que el modelo propietario es el único modelo comercial viable para desarrollar software ahora está siendo desafiada por el movimiento de código abierto</a:t>
            </a:r>
            <a:r>
              <a:rPr lang="es-ES" sz="2600" dirty="0" smtClean="0"/>
              <a:t>.</a:t>
            </a:r>
            <a:endParaRPr lang="es-ES" sz="2600" dirty="0"/>
          </a:p>
          <a:p>
            <a:endParaRPr lang="es-ES" sz="2600" dirty="0"/>
          </a:p>
          <a:p>
            <a:endParaRPr lang="es-ES" sz="2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31</a:t>
            </a:fld>
            <a:endParaRPr lang="en-US" sz="1600"/>
          </a:p>
        </p:txBody>
      </p:sp>
    </p:spTree>
    <p:extLst>
      <p:ext uri="{BB962C8B-B14F-4D97-AF65-F5344CB8AC3E}">
        <p14:creationId xmlns:p14="http://schemas.microsoft.com/office/powerpoint/2010/main" val="107649803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smtClean="0"/>
              <a:t>Taller</a:t>
            </a:r>
            <a:endParaRPr lang="es-ES" sz="4000" dirty="0"/>
          </a:p>
        </p:txBody>
      </p:sp>
      <p:sp>
        <p:nvSpPr>
          <p:cNvPr id="3" name="Marcador de contenido 2"/>
          <p:cNvSpPr>
            <a:spLocks noGrp="1"/>
          </p:cNvSpPr>
          <p:nvPr>
            <p:ph idx="1"/>
          </p:nvPr>
        </p:nvSpPr>
        <p:spPr>
          <a:xfrm>
            <a:off x="1097280" y="2528047"/>
            <a:ext cx="10115203" cy="3124706"/>
          </a:xfrm>
        </p:spPr>
        <p:txBody>
          <a:bodyPr>
            <a:noAutofit/>
          </a:bodyPr>
          <a:lstStyle/>
          <a:p>
            <a:r>
              <a:rPr lang="es-ES" sz="2800" dirty="0" smtClean="0"/>
              <a:t>Estudie el </a:t>
            </a:r>
            <a:r>
              <a:rPr lang="es-ES" sz="2800" dirty="0" smtClean="0"/>
              <a:t>contenido </a:t>
            </a:r>
            <a:r>
              <a:rPr lang="es-ES" sz="2800" dirty="0" smtClean="0"/>
              <a:t>del </a:t>
            </a:r>
            <a:r>
              <a:rPr lang="es-ES" sz="2800" dirty="0" err="1" smtClean="0"/>
              <a:t>pdf</a:t>
            </a:r>
            <a:r>
              <a:rPr lang="es-ES" sz="2800" dirty="0" smtClean="0"/>
              <a:t> </a:t>
            </a:r>
            <a:r>
              <a:rPr lang="es-ES" sz="2800" dirty="0" err="1" smtClean="0"/>
              <a:t>FOSS_activities</a:t>
            </a:r>
            <a:r>
              <a:rPr lang="es-ES" sz="2800" dirty="0" smtClean="0"/>
              <a:t> (en repositorio , talleres).  El contenido se incluirá en el examen.</a:t>
            </a:r>
          </a:p>
          <a:p>
            <a:endParaRPr lang="es-ES"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32</a:t>
            </a:fld>
            <a:endParaRPr lang="en-US" sz="1600"/>
          </a:p>
        </p:txBody>
      </p:sp>
    </p:spTree>
    <p:extLst>
      <p:ext uri="{BB962C8B-B14F-4D97-AF65-F5344CB8AC3E}">
        <p14:creationId xmlns:p14="http://schemas.microsoft.com/office/powerpoint/2010/main" val="1689457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Software</a:t>
            </a:r>
            <a:endParaRPr lang="es-ES_tradnl" sz="3800" dirty="0"/>
          </a:p>
        </p:txBody>
      </p:sp>
      <p:sp>
        <p:nvSpPr>
          <p:cNvPr id="3" name="Marcador de contenido 2"/>
          <p:cNvSpPr>
            <a:spLocks noGrp="1"/>
          </p:cNvSpPr>
          <p:nvPr>
            <p:ph idx="1"/>
          </p:nvPr>
        </p:nvSpPr>
        <p:spPr>
          <a:xfrm>
            <a:off x="1097281" y="2063772"/>
            <a:ext cx="6178126" cy="3753852"/>
          </a:xfrm>
        </p:spPr>
        <p:txBody>
          <a:bodyPr>
            <a:noAutofit/>
          </a:bodyPr>
          <a:lstStyle/>
          <a:p>
            <a:r>
              <a:rPr lang="es-ES" sz="2800" dirty="0"/>
              <a:t>En el mundo desarrollado de hoy, el software está en todas partes. Permite a las personas usar un teléfono Android, </a:t>
            </a:r>
            <a:r>
              <a:rPr lang="es-ES" sz="2800" dirty="0" smtClean="0"/>
              <a:t>“</a:t>
            </a:r>
            <a:r>
              <a:rPr lang="es-ES" sz="2800" dirty="0" err="1" smtClean="0"/>
              <a:t>Googlear</a:t>
            </a:r>
            <a:r>
              <a:rPr lang="es-ES" sz="2800" dirty="0" smtClean="0"/>
              <a:t>” la Web</a:t>
            </a:r>
            <a:r>
              <a:rPr lang="es-ES" sz="2800" dirty="0"/>
              <a:t>, comunicarse con amigos, escribir ensayos, administrar cuentas bancarias, pagar impuestos, </a:t>
            </a:r>
            <a:r>
              <a:rPr lang="es-ES" sz="2800" dirty="0" smtClean="0"/>
              <a:t>dirigir un </a:t>
            </a:r>
            <a:r>
              <a:rPr lang="es-ES" sz="2800" dirty="0"/>
              <a:t>automóvil a un destino desconocido, hacer reservas, escuchar música y ver fotos y videos en sus </a:t>
            </a:r>
            <a:r>
              <a:rPr lang="es-ES" sz="2800" dirty="0" smtClean="0"/>
              <a:t>computadoras. </a:t>
            </a:r>
            <a:r>
              <a:rPr lang="es-ES" sz="2800" dirty="0"/>
              <a:t>Y así es como las personas usan el software</a:t>
            </a:r>
            <a:r>
              <a:rPr lang="es-ES" sz="28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a:t>
            </a:fld>
            <a:endParaRPr lang="en-US" sz="1600"/>
          </a:p>
        </p:txBody>
      </p:sp>
      <p:pic>
        <p:nvPicPr>
          <p:cNvPr id="6" name="Imagen 5"/>
          <p:cNvPicPr>
            <a:picLocks noChangeAspect="1"/>
          </p:cNvPicPr>
          <p:nvPr/>
        </p:nvPicPr>
        <p:blipFill>
          <a:blip r:embed="rId2"/>
          <a:stretch>
            <a:fillRect/>
          </a:stretch>
        </p:blipFill>
        <p:spPr>
          <a:xfrm>
            <a:off x="7253333" y="1929277"/>
            <a:ext cx="4445666" cy="4166722"/>
          </a:xfrm>
          <a:prstGeom prst="rect">
            <a:avLst/>
          </a:prstGeom>
        </p:spPr>
      </p:pic>
    </p:spTree>
    <p:extLst>
      <p:ext uri="{BB962C8B-B14F-4D97-AF65-F5344CB8AC3E}">
        <p14:creationId xmlns:p14="http://schemas.microsoft.com/office/powerpoint/2010/main" val="16109875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Software</a:t>
            </a:r>
            <a:endParaRPr lang="es-ES_tradnl" sz="3800" dirty="0"/>
          </a:p>
        </p:txBody>
      </p:sp>
      <p:sp>
        <p:nvSpPr>
          <p:cNvPr id="3" name="Marcador de contenido 2"/>
          <p:cNvSpPr>
            <a:spLocks noGrp="1"/>
          </p:cNvSpPr>
          <p:nvPr>
            <p:ph idx="1"/>
          </p:nvPr>
        </p:nvSpPr>
        <p:spPr>
          <a:xfrm>
            <a:off x="1097281" y="1866553"/>
            <a:ext cx="7688132" cy="3753852"/>
          </a:xfrm>
        </p:spPr>
        <p:txBody>
          <a:bodyPr>
            <a:noAutofit/>
          </a:bodyPr>
          <a:lstStyle/>
          <a:p>
            <a:r>
              <a:rPr lang="es-ES" sz="2500" dirty="0"/>
              <a:t>Las organizaciones también confían en el software. Pequeñas y grandes empresas, organizaciones sin fines de lucro, bancos, agencias gubernamentales y contratistas, universidades, laboratorios de investigación e innumerables instituciones utilizan software para ayudar a administrar sus actividades cotidianas</a:t>
            </a:r>
            <a:r>
              <a:rPr lang="es-ES" sz="25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a:t>
            </a:fld>
            <a:endParaRPr lang="en-US" sz="1600"/>
          </a:p>
        </p:txBody>
      </p:sp>
      <p:pic>
        <p:nvPicPr>
          <p:cNvPr id="4" name="Imagen 3"/>
          <p:cNvPicPr>
            <a:picLocks noChangeAspect="1"/>
          </p:cNvPicPr>
          <p:nvPr/>
        </p:nvPicPr>
        <p:blipFill>
          <a:blip r:embed="rId2"/>
          <a:stretch>
            <a:fillRect/>
          </a:stretch>
        </p:blipFill>
        <p:spPr>
          <a:xfrm>
            <a:off x="8771421" y="493856"/>
            <a:ext cx="3420579" cy="3217531"/>
          </a:xfrm>
          <a:prstGeom prst="rect">
            <a:avLst/>
          </a:prstGeom>
        </p:spPr>
      </p:pic>
      <p:sp>
        <p:nvSpPr>
          <p:cNvPr id="6" name="Marcador de contenido 2"/>
          <p:cNvSpPr txBox="1">
            <a:spLocks/>
          </p:cNvSpPr>
          <p:nvPr/>
        </p:nvSpPr>
        <p:spPr>
          <a:xfrm>
            <a:off x="1039905" y="4069982"/>
            <a:ext cx="10438221" cy="2176191"/>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500" dirty="0" smtClean="0"/>
              <a:t>Sin la presencia de la Web para comercializar sus productos y servicios, la mayoría de las empresas no sobrevivirían en el mundo de hoy. </a:t>
            </a:r>
          </a:p>
          <a:p>
            <a:r>
              <a:rPr lang="es-ES" sz="2500" dirty="0" smtClean="0"/>
              <a:t>Las organizaciones también usan software para administrar sus diversas actividades internas de contabilidad financiera, líneas de producción, reclutamiento de empleados y voluntarios, recaudación de fondos, control de inventario, nóminas, etc. </a:t>
            </a:r>
            <a:endParaRPr lang="es-ES" sz="2500" dirty="0"/>
          </a:p>
        </p:txBody>
      </p:sp>
    </p:spTree>
    <p:extLst>
      <p:ext uri="{BB962C8B-B14F-4D97-AF65-F5344CB8AC3E}">
        <p14:creationId xmlns:p14="http://schemas.microsoft.com/office/powerpoint/2010/main" val="1123264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Software</a:t>
            </a:r>
            <a:endParaRPr lang="es-ES_tradnl" sz="3800" dirty="0"/>
          </a:p>
        </p:txBody>
      </p:sp>
      <p:sp>
        <p:nvSpPr>
          <p:cNvPr id="3" name="Marcador de contenido 2"/>
          <p:cNvSpPr>
            <a:spLocks noGrp="1"/>
          </p:cNvSpPr>
          <p:nvPr>
            <p:ph idx="1"/>
          </p:nvPr>
        </p:nvSpPr>
        <p:spPr>
          <a:xfrm>
            <a:off x="1097280" y="2117559"/>
            <a:ext cx="10380846" cy="3753852"/>
          </a:xfrm>
        </p:spPr>
        <p:txBody>
          <a:bodyPr>
            <a:noAutofit/>
          </a:bodyPr>
          <a:lstStyle/>
          <a:p>
            <a:r>
              <a:rPr lang="es-ES" sz="2700" dirty="0"/>
              <a:t>El software también es dinámico. Cada producto de software viable cambia con cada nueva generación de computadoras, sistemas operativos y modos de acceso a la información mundial. </a:t>
            </a:r>
            <a:endParaRPr lang="es-ES" sz="2700" dirty="0" smtClean="0"/>
          </a:p>
          <a:p>
            <a:r>
              <a:rPr lang="es-ES" sz="2700" dirty="0" smtClean="0"/>
              <a:t>Si </a:t>
            </a:r>
            <a:r>
              <a:rPr lang="es-ES" sz="2700" dirty="0"/>
              <a:t>tuviéramos que leer una definición publicada en, digamos, 1965 sobre la naturaleza del software, probablemente no reconoceríamos esa definición</a:t>
            </a:r>
            <a:r>
              <a:rPr lang="es-ES" sz="2700" dirty="0" smtClean="0"/>
              <a:t>.</a:t>
            </a:r>
          </a:p>
          <a:p>
            <a:endParaRPr lang="es-ES" sz="900" dirty="0"/>
          </a:p>
          <a:p>
            <a:pPr>
              <a:buFont typeface="Wingdings" charset="2"/>
              <a:buChar char="Ø"/>
            </a:pPr>
            <a:r>
              <a:rPr lang="es-ES" sz="2700" dirty="0" smtClean="0"/>
              <a:t>Lea la parte introductoria de este artículo y discuta en grupos (3-4) qué concepción se tenía en los años 60s acerca del SW.</a:t>
            </a:r>
          </a:p>
          <a:p>
            <a:pPr>
              <a:buFont typeface="Wingdings" charset="2"/>
              <a:buChar char="Ø"/>
            </a:pPr>
            <a:r>
              <a:rPr lang="es-ES" sz="2700" dirty="0">
                <a:hlinkClick r:id="rId2"/>
              </a:rPr>
              <a:t>http://tomandmaria.com/Tom/Writing/SoftwareIn60s.pdf</a:t>
            </a:r>
            <a:endParaRPr lang="es-ES" sz="27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a:t>
            </a:fld>
            <a:endParaRPr lang="en-US" sz="1600"/>
          </a:p>
        </p:txBody>
      </p:sp>
    </p:spTree>
    <p:extLst>
      <p:ext uri="{BB962C8B-B14F-4D97-AF65-F5344CB8AC3E}">
        <p14:creationId xmlns:p14="http://schemas.microsoft.com/office/powerpoint/2010/main" val="16399415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a:t>
            </a:r>
            <a:r>
              <a:rPr lang="es-ES" sz="4000" dirty="0" smtClean="0"/>
              <a:t>software</a:t>
            </a:r>
            <a:endParaRPr lang="es-ES_tradnl" sz="3800" dirty="0"/>
          </a:p>
        </p:txBody>
      </p:sp>
      <p:sp>
        <p:nvSpPr>
          <p:cNvPr id="3" name="Marcador de contenido 2"/>
          <p:cNvSpPr>
            <a:spLocks noGrp="1"/>
          </p:cNvSpPr>
          <p:nvPr>
            <p:ph idx="1"/>
          </p:nvPr>
        </p:nvSpPr>
        <p:spPr>
          <a:xfrm>
            <a:off x="1097280" y="2117559"/>
            <a:ext cx="9974911" cy="3753852"/>
          </a:xfrm>
        </p:spPr>
        <p:txBody>
          <a:bodyPr>
            <a:noAutofit/>
          </a:bodyPr>
          <a:lstStyle/>
          <a:p>
            <a:r>
              <a:rPr lang="es-ES" sz="2800" dirty="0" smtClean="0"/>
              <a:t>En </a:t>
            </a:r>
            <a:r>
              <a:rPr lang="es-ES" sz="2800" dirty="0"/>
              <a:t>las últimas cuatro décadas, hemos sido testigos de una revolución de la informática </a:t>
            </a:r>
            <a:r>
              <a:rPr lang="es-ES" sz="2800" dirty="0" smtClean="0"/>
              <a:t>que </a:t>
            </a:r>
            <a:r>
              <a:rPr lang="es-ES" sz="2800" dirty="0"/>
              <a:t>ahora influye en casi todas las áreas de los negocios, la ciencia y la vida personal. </a:t>
            </a:r>
            <a:endParaRPr lang="es-ES" sz="2800" dirty="0" smtClean="0"/>
          </a:p>
          <a:p>
            <a:r>
              <a:rPr lang="es-ES" sz="2800" dirty="0" smtClean="0"/>
              <a:t>Esta </a:t>
            </a:r>
            <a:r>
              <a:rPr lang="es-ES" sz="2800" dirty="0"/>
              <a:t>revolución ha cambiado drásticamente la forma en que funcionan las personas y las </a:t>
            </a:r>
            <a:r>
              <a:rPr lang="es-ES" sz="2800" dirty="0" smtClean="0"/>
              <a:t>organizaciones. </a:t>
            </a:r>
          </a:p>
          <a:p>
            <a:r>
              <a:rPr lang="es-ES" sz="2800" dirty="0" smtClean="0"/>
              <a:t>Las </a:t>
            </a:r>
            <a:r>
              <a:rPr lang="es-ES" sz="2800" dirty="0"/>
              <a:t>metodologías de desarrollo de software y las estrategias de distribución también han sufrido una transformación significativa. </a:t>
            </a:r>
            <a:endParaRPr lang="es-ES" sz="28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a:t>
            </a:fld>
            <a:endParaRPr lang="en-US" sz="1600"/>
          </a:p>
        </p:txBody>
      </p:sp>
    </p:spTree>
    <p:extLst>
      <p:ext uri="{BB962C8B-B14F-4D97-AF65-F5344CB8AC3E}">
        <p14:creationId xmlns:p14="http://schemas.microsoft.com/office/powerpoint/2010/main" val="8529171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a:t>
            </a:r>
            <a:r>
              <a:rPr lang="es-ES" sz="4000" dirty="0" smtClean="0"/>
              <a:t>software</a:t>
            </a:r>
            <a:endParaRPr lang="es-ES_tradnl" sz="3800" dirty="0"/>
          </a:p>
        </p:txBody>
      </p:sp>
      <p:sp>
        <p:nvSpPr>
          <p:cNvPr id="3" name="Marcador de contenido 2"/>
          <p:cNvSpPr>
            <a:spLocks noGrp="1"/>
          </p:cNvSpPr>
          <p:nvPr>
            <p:ph idx="1"/>
          </p:nvPr>
        </p:nvSpPr>
        <p:spPr>
          <a:xfrm>
            <a:off x="1097280" y="1956198"/>
            <a:ext cx="9974911" cy="3753852"/>
          </a:xfrm>
        </p:spPr>
        <p:txBody>
          <a:bodyPr>
            <a:noAutofit/>
          </a:bodyPr>
          <a:lstStyle/>
          <a:p>
            <a:r>
              <a:rPr lang="es-ES" sz="2800" dirty="0"/>
              <a:t>Esta transformación ha producido las siguientes distinciones: </a:t>
            </a:r>
            <a:endParaRPr lang="es-ES" sz="2800" dirty="0" smtClean="0"/>
          </a:p>
          <a:p>
            <a:r>
              <a:rPr lang="es-ES" sz="2800" i="1" dirty="0" smtClean="0"/>
              <a:t>- Software </a:t>
            </a:r>
            <a:r>
              <a:rPr lang="es-ES" sz="2800" i="1" dirty="0"/>
              <a:t>incluido frente a software no incluido </a:t>
            </a:r>
            <a:r>
              <a:rPr lang="es-ES" sz="2800" i="1" dirty="0" smtClean="0"/>
              <a:t>- </a:t>
            </a:r>
            <a:r>
              <a:rPr lang="en-US" sz="2800" i="1" dirty="0" smtClean="0"/>
              <a:t>Bundled </a:t>
            </a:r>
            <a:r>
              <a:rPr lang="en-US" sz="2800" i="1" dirty="0"/>
              <a:t>vs Unbundled </a:t>
            </a:r>
            <a:r>
              <a:rPr lang="en-US" sz="2800" i="1" dirty="0" smtClean="0"/>
              <a:t>Software</a:t>
            </a:r>
          </a:p>
          <a:p>
            <a:r>
              <a:rPr lang="es-ES" sz="2800" dirty="0" smtClean="0"/>
              <a:t>Algunos </a:t>
            </a:r>
            <a:r>
              <a:rPr lang="es-ES" sz="2800" dirty="0"/>
              <a:t>elementos de software se agrupan de manera inseparable, lo que requiere que el cliente compre todos los elementos a la vez, incluso cuando solo se desea uno. </a:t>
            </a:r>
            <a:endParaRPr lang="es-ES" sz="2800" dirty="0" smtClean="0"/>
          </a:p>
          <a:p>
            <a:r>
              <a:rPr lang="es-ES" sz="2800" dirty="0" smtClean="0"/>
              <a:t>Además</a:t>
            </a:r>
            <a:r>
              <a:rPr lang="es-ES" sz="2800" dirty="0"/>
              <a:t>, parte del software se incluye con una plataforma de hardware y un sistema operativo nativos, lo que hace que sea muy difícil para un cliente elegir entre alternativas una vez que se ha determinado la plataforma. </a:t>
            </a:r>
            <a:endParaRPr lang="es-ES"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a:t>
            </a:fld>
            <a:endParaRPr lang="en-US" sz="1600"/>
          </a:p>
        </p:txBody>
      </p:sp>
    </p:spTree>
    <p:extLst>
      <p:ext uri="{BB962C8B-B14F-4D97-AF65-F5344CB8AC3E}">
        <p14:creationId xmlns:p14="http://schemas.microsoft.com/office/powerpoint/2010/main" val="7091200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a:t>Tipos de </a:t>
            </a:r>
            <a:r>
              <a:rPr lang="es-ES" sz="4000" dirty="0" smtClean="0"/>
              <a:t>software</a:t>
            </a:r>
            <a:endParaRPr lang="es-ES_tradnl" sz="3800" dirty="0"/>
          </a:p>
        </p:txBody>
      </p:sp>
      <p:sp>
        <p:nvSpPr>
          <p:cNvPr id="3" name="Marcador de contenido 2"/>
          <p:cNvSpPr>
            <a:spLocks noGrp="1"/>
          </p:cNvSpPr>
          <p:nvPr>
            <p:ph idx="1"/>
          </p:nvPr>
        </p:nvSpPr>
        <p:spPr>
          <a:xfrm>
            <a:off x="1097281" y="2117559"/>
            <a:ext cx="6235848" cy="3753852"/>
          </a:xfrm>
        </p:spPr>
        <p:txBody>
          <a:bodyPr>
            <a:noAutofit/>
          </a:bodyPr>
          <a:lstStyle/>
          <a:p>
            <a:r>
              <a:rPr lang="es-ES" sz="2700" dirty="0"/>
              <a:t>Por ejemplo, Microsoft agrupa su software de procesamiento de texto, hoja de cálculo y presentación en un solo paquete llamado </a:t>
            </a:r>
            <a:r>
              <a:rPr lang="es-ES" sz="2700" dirty="0" smtClean="0"/>
              <a:t>Office</a:t>
            </a:r>
            <a:r>
              <a:rPr lang="es-ES" sz="2700" dirty="0"/>
              <a:t>. Para usar el procesador de texto de Microsoft, llamado Word, uno debe comprar el paquete completo de </a:t>
            </a:r>
            <a:r>
              <a:rPr lang="es-ES" sz="2700" dirty="0" err="1" smtClean="0"/>
              <a:t>Offce</a:t>
            </a:r>
            <a:r>
              <a:rPr lang="es-ES" sz="2700" dirty="0"/>
              <a:t>, si </a:t>
            </a:r>
            <a:r>
              <a:rPr lang="es-ES" sz="2700" dirty="0" smtClean="0"/>
              <a:t>los dos otros productos se </a:t>
            </a:r>
            <a:r>
              <a:rPr lang="es-ES" sz="2700" dirty="0"/>
              <a:t>necesitan </a:t>
            </a:r>
            <a:r>
              <a:rPr lang="es-ES" sz="2700" dirty="0" smtClean="0"/>
              <a:t>o </a:t>
            </a:r>
            <a:r>
              <a:rPr lang="es-ES" sz="2700" dirty="0"/>
              <a:t>no</a:t>
            </a:r>
            <a:r>
              <a:rPr lang="es-ES" sz="27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a:t>
            </a:fld>
            <a:endParaRPr lang="en-US" sz="1600"/>
          </a:p>
        </p:txBody>
      </p:sp>
      <p:pic>
        <p:nvPicPr>
          <p:cNvPr id="4" name="Imagen 3"/>
          <p:cNvPicPr>
            <a:picLocks noChangeAspect="1"/>
          </p:cNvPicPr>
          <p:nvPr/>
        </p:nvPicPr>
        <p:blipFill>
          <a:blip r:embed="rId2"/>
          <a:stretch>
            <a:fillRect/>
          </a:stretch>
        </p:blipFill>
        <p:spPr>
          <a:xfrm>
            <a:off x="7288916" y="1986737"/>
            <a:ext cx="3923567" cy="2914185"/>
          </a:xfrm>
          <a:prstGeom prst="rect">
            <a:avLst/>
          </a:prstGeom>
        </p:spPr>
      </p:pic>
      <p:sp>
        <p:nvSpPr>
          <p:cNvPr id="6" name="Marcador de contenido 2"/>
          <p:cNvSpPr txBox="1">
            <a:spLocks/>
          </p:cNvSpPr>
          <p:nvPr/>
        </p:nvSpPr>
        <p:spPr>
          <a:xfrm>
            <a:off x="1097281" y="5056093"/>
            <a:ext cx="10115202" cy="1613647"/>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700" smtClean="0"/>
              <a:t>Se </a:t>
            </a:r>
            <a:r>
              <a:rPr lang="es-ES" sz="2700" dirty="0" smtClean="0"/>
              <a:t>dice que el </a:t>
            </a:r>
            <a:r>
              <a:rPr lang="es-ES" sz="2700" i="1" dirty="0" smtClean="0"/>
              <a:t>bloqueo</a:t>
            </a:r>
            <a:r>
              <a:rPr lang="es-ES" sz="2700" dirty="0" smtClean="0"/>
              <a:t> al cliente ocurre cuando dicha agrupación obliga al cliente a quedarse con un conjunto de software o fabricante en particular, aunque haya mejores alternativas disponibles en el mercado. </a:t>
            </a:r>
            <a:endParaRPr lang="es-ES" sz="2700" dirty="0"/>
          </a:p>
        </p:txBody>
      </p:sp>
    </p:spTree>
    <p:extLst>
      <p:ext uri="{BB962C8B-B14F-4D97-AF65-F5344CB8AC3E}">
        <p14:creationId xmlns:p14="http://schemas.microsoft.com/office/powerpoint/2010/main" val="644181921"/>
      </p:ext>
    </p:extLst>
  </p:cSld>
  <p:clrMapOvr>
    <a:masterClrMapping/>
  </p:clrMapOvr>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39132</TotalTime>
  <Words>2425</Words>
  <Application>Microsoft Macintosh PowerPoint</Application>
  <PresentationFormat>Panorámica</PresentationFormat>
  <Paragraphs>154</Paragraphs>
  <Slides>32</Slides>
  <Notes>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32</vt:i4>
      </vt:variant>
    </vt:vector>
  </HeadingPairs>
  <TitlesOfParts>
    <vt:vector size="36" baseType="lpstr">
      <vt:lpstr>Calibri</vt:lpstr>
      <vt:lpstr>Calibri Light</vt:lpstr>
      <vt:lpstr>Wingdings</vt:lpstr>
      <vt:lpstr>Retrospección</vt:lpstr>
      <vt:lpstr>Presentación de PowerPoint</vt:lpstr>
      <vt:lpstr>Presentación de PowerPoint</vt:lpstr>
      <vt:lpstr>Software</vt:lpstr>
      <vt:lpstr>Software</vt:lpstr>
      <vt:lpstr>Software</vt:lpstr>
      <vt:lpstr>Software</vt:lpstr>
      <vt:lpstr>Tipos de software</vt:lpstr>
      <vt:lpstr>Tipos de software</vt:lpstr>
      <vt:lpstr>Tipos de software</vt:lpstr>
      <vt:lpstr>Tipos de software</vt:lpstr>
      <vt:lpstr>Tipos de software</vt:lpstr>
      <vt:lpstr>Tipos de  software</vt:lpstr>
      <vt:lpstr>Tipos de software</vt:lpstr>
      <vt:lpstr>Tipos de software</vt:lpstr>
      <vt:lpstr>Tipos de software</vt:lpstr>
      <vt:lpstr>Tipos de software</vt:lpstr>
      <vt:lpstr>Tipos de software</vt:lpstr>
      <vt:lpstr>Tipos de software</vt:lpstr>
      <vt:lpstr>Tipos de software</vt:lpstr>
      <vt:lpstr>Tipos de software</vt:lpstr>
      <vt:lpstr>El paisaje cambiante</vt:lpstr>
      <vt:lpstr>El paisaje cambiante</vt:lpstr>
      <vt:lpstr>El paisaje cambiante</vt:lpstr>
      <vt:lpstr>El paisaje cambiante</vt:lpstr>
      <vt:lpstr>El paisaje cambiante</vt:lpstr>
      <vt:lpstr>El paisaje cambiante</vt:lpstr>
      <vt:lpstr>El paisaje cambiante</vt:lpstr>
      <vt:lpstr>El paisaje cambiante</vt:lpstr>
      <vt:lpstr>El paisaje cambiante</vt:lpstr>
      <vt:lpstr>El paisaje cambiante</vt:lpstr>
      <vt:lpstr>El paisaje cambiante</vt:lpstr>
      <vt:lpstr>Taller</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509</cp:revision>
  <dcterms:created xsi:type="dcterms:W3CDTF">2018-09-05T16:34:01Z</dcterms:created>
  <dcterms:modified xsi:type="dcterms:W3CDTF">2019-11-27T13:41:30Z</dcterms:modified>
</cp:coreProperties>
</file>